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99" r:id="rId2"/>
    <p:sldId id="256" r:id="rId3"/>
    <p:sldId id="257" r:id="rId4"/>
    <p:sldId id="261" r:id="rId5"/>
    <p:sldId id="262" r:id="rId6"/>
    <p:sldId id="290" r:id="rId7"/>
    <p:sldId id="291" r:id="rId8"/>
    <p:sldId id="263" r:id="rId9"/>
    <p:sldId id="292" r:id="rId10"/>
    <p:sldId id="295" r:id="rId11"/>
    <p:sldId id="264" r:id="rId12"/>
    <p:sldId id="296" r:id="rId13"/>
    <p:sldId id="297" r:id="rId14"/>
    <p:sldId id="298" r:id="rId15"/>
    <p:sldId id="265" r:id="rId16"/>
    <p:sldId id="266" r:id="rId17"/>
    <p:sldId id="267" r:id="rId18"/>
    <p:sldId id="268" r:id="rId19"/>
    <p:sldId id="269" r:id="rId20"/>
    <p:sldId id="280" r:id="rId21"/>
    <p:sldId id="270" r:id="rId22"/>
    <p:sldId id="271" r:id="rId23"/>
    <p:sldId id="281" r:id="rId24"/>
    <p:sldId id="272" r:id="rId25"/>
    <p:sldId id="282" r:id="rId26"/>
    <p:sldId id="273" r:id="rId27"/>
    <p:sldId id="283" r:id="rId28"/>
    <p:sldId id="274" r:id="rId29"/>
    <p:sldId id="275" r:id="rId30"/>
    <p:sldId id="276" r:id="rId31"/>
    <p:sldId id="284" r:id="rId32"/>
    <p:sldId id="277" r:id="rId33"/>
    <p:sldId id="278" r:id="rId34"/>
    <p:sldId id="279" r:id="rId35"/>
    <p:sldId id="285" r:id="rId36"/>
    <p:sldId id="286" r:id="rId37"/>
    <p:sldId id="287" r:id="rId38"/>
    <p:sldId id="288" r:id="rId39"/>
    <p:sldId id="289"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73" autoAdjust="0"/>
    <p:restoredTop sz="94660"/>
  </p:normalViewPr>
  <p:slideViewPr>
    <p:cSldViewPr snapToGrid="0">
      <p:cViewPr varScale="1">
        <p:scale>
          <a:sx n="67" d="100"/>
          <a:sy n="67" d="100"/>
        </p:scale>
        <p:origin x="96" y="1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8EF9B7-1E0C-498D-BAED-0E2DD22D2579}" type="doc">
      <dgm:prSet loTypeId="urn:microsoft.com/office/officeart/2005/8/layout/matrix2" loCatId="matrix" qsTypeId="urn:microsoft.com/office/officeart/2005/8/quickstyle/simple2" qsCatId="simple" csTypeId="urn:microsoft.com/office/officeart/2005/8/colors/accent0_3" csCatId="mainScheme" phldr="1"/>
      <dgm:spPr/>
      <dgm:t>
        <a:bodyPr/>
        <a:lstStyle/>
        <a:p>
          <a:endParaRPr lang="en-US"/>
        </a:p>
      </dgm:t>
    </dgm:pt>
    <dgm:pt modelId="{F9555CA1-059B-48B9-AE8E-57B289441F6B}">
      <dgm:prSet/>
      <dgm:spPr/>
      <dgm:t>
        <a:bodyPr/>
        <a:lstStyle/>
        <a:p>
          <a:r>
            <a:rPr lang="en-GB"/>
            <a:t>Your partner puts his needs above yours</a:t>
          </a:r>
          <a:endParaRPr lang="en-US"/>
        </a:p>
      </dgm:t>
    </dgm:pt>
    <dgm:pt modelId="{3DAA8353-9152-41BC-A71A-3794B05075E1}" type="parTrans" cxnId="{E0E16283-E96C-4777-A4DD-1D7F0D894907}">
      <dgm:prSet/>
      <dgm:spPr/>
      <dgm:t>
        <a:bodyPr/>
        <a:lstStyle/>
        <a:p>
          <a:endParaRPr lang="en-US"/>
        </a:p>
      </dgm:t>
    </dgm:pt>
    <dgm:pt modelId="{F2B20A5B-6CFE-428D-9765-53AE86C7370C}" type="sibTrans" cxnId="{E0E16283-E96C-4777-A4DD-1D7F0D894907}">
      <dgm:prSet/>
      <dgm:spPr/>
      <dgm:t>
        <a:bodyPr/>
        <a:lstStyle/>
        <a:p>
          <a:endParaRPr lang="en-US"/>
        </a:p>
      </dgm:t>
    </dgm:pt>
    <dgm:pt modelId="{FF609189-DF7E-4699-A171-C7F35BB1BF23}">
      <dgm:prSet/>
      <dgm:spPr/>
      <dgm:t>
        <a:bodyPr/>
        <a:lstStyle/>
        <a:p>
          <a:r>
            <a:rPr lang="en-GB"/>
            <a:t>​Your partner does not expect anything in return</a:t>
          </a:r>
          <a:endParaRPr lang="en-US"/>
        </a:p>
      </dgm:t>
    </dgm:pt>
    <dgm:pt modelId="{BEFD53A9-6F57-48D3-A5B6-CD2DDF83F926}" type="parTrans" cxnId="{2A3F4322-E551-45B7-96E1-23E324F76AE8}">
      <dgm:prSet/>
      <dgm:spPr/>
      <dgm:t>
        <a:bodyPr/>
        <a:lstStyle/>
        <a:p>
          <a:endParaRPr lang="en-US"/>
        </a:p>
      </dgm:t>
    </dgm:pt>
    <dgm:pt modelId="{49E6E055-6326-4ABC-A4F8-C2E5B78E2A47}" type="sibTrans" cxnId="{2A3F4322-E551-45B7-96E1-23E324F76AE8}">
      <dgm:prSet/>
      <dgm:spPr/>
      <dgm:t>
        <a:bodyPr/>
        <a:lstStyle/>
        <a:p>
          <a:endParaRPr lang="en-US"/>
        </a:p>
      </dgm:t>
    </dgm:pt>
    <dgm:pt modelId="{C9613419-2D2E-40E6-8B50-F00E1FE70EF1}">
      <dgm:prSet/>
      <dgm:spPr/>
      <dgm:t>
        <a:bodyPr/>
        <a:lstStyle/>
        <a:p>
          <a:r>
            <a:rPr lang="en-GB"/>
            <a:t>A person who loves you unconditionally forgives your mistakes</a:t>
          </a:r>
          <a:endParaRPr lang="en-US"/>
        </a:p>
      </dgm:t>
    </dgm:pt>
    <dgm:pt modelId="{3A72C4EC-632E-4CA0-8304-A9A6DFF3D2CD}" type="parTrans" cxnId="{25F37D76-31F8-40AB-B1C9-9C5DDE45F149}">
      <dgm:prSet/>
      <dgm:spPr/>
      <dgm:t>
        <a:bodyPr/>
        <a:lstStyle/>
        <a:p>
          <a:endParaRPr lang="en-US"/>
        </a:p>
      </dgm:t>
    </dgm:pt>
    <dgm:pt modelId="{2D40B69B-99FE-425B-A2DF-A4CDB097F045}" type="sibTrans" cxnId="{25F37D76-31F8-40AB-B1C9-9C5DDE45F149}">
      <dgm:prSet/>
      <dgm:spPr/>
      <dgm:t>
        <a:bodyPr/>
        <a:lstStyle/>
        <a:p>
          <a:endParaRPr lang="en-US"/>
        </a:p>
      </dgm:t>
    </dgm:pt>
    <dgm:pt modelId="{4203D95E-3E1E-4341-9810-DA37B9E3B8D1}">
      <dgm:prSet/>
      <dgm:spPr/>
      <dgm:t>
        <a:bodyPr/>
        <a:lstStyle/>
        <a:p>
          <a:r>
            <a:rPr lang="en-GB"/>
            <a:t>Unconditional love can make a relationship last forever</a:t>
          </a:r>
          <a:endParaRPr lang="en-US"/>
        </a:p>
      </dgm:t>
    </dgm:pt>
    <dgm:pt modelId="{27520860-D74A-466E-83D1-50255E3F4DC7}" type="parTrans" cxnId="{0C65DC11-68E1-450A-8764-6302364E2FF5}">
      <dgm:prSet/>
      <dgm:spPr/>
      <dgm:t>
        <a:bodyPr/>
        <a:lstStyle/>
        <a:p>
          <a:endParaRPr lang="en-US"/>
        </a:p>
      </dgm:t>
    </dgm:pt>
    <dgm:pt modelId="{49E48C1F-123E-4C94-8406-592A848F8E62}" type="sibTrans" cxnId="{0C65DC11-68E1-450A-8764-6302364E2FF5}">
      <dgm:prSet/>
      <dgm:spPr/>
      <dgm:t>
        <a:bodyPr/>
        <a:lstStyle/>
        <a:p>
          <a:endParaRPr lang="en-US"/>
        </a:p>
      </dgm:t>
    </dgm:pt>
    <dgm:pt modelId="{68D0C8EF-B737-4388-83CD-F92D7708B290}">
      <dgm:prSet/>
      <dgm:spPr/>
      <dgm:t>
        <a:bodyPr/>
        <a:lstStyle/>
        <a:p>
          <a:endParaRPr lang="en-US"/>
        </a:p>
      </dgm:t>
    </dgm:pt>
    <dgm:pt modelId="{1CBCD734-C30C-4115-B426-F95FF09DA5FA}" type="parTrans" cxnId="{69C17EB9-04A3-4BAA-BB2D-E296DC7A97AF}">
      <dgm:prSet/>
      <dgm:spPr/>
      <dgm:t>
        <a:bodyPr/>
        <a:lstStyle/>
        <a:p>
          <a:endParaRPr lang="en-GB"/>
        </a:p>
      </dgm:t>
    </dgm:pt>
    <dgm:pt modelId="{E6DECAE0-41B2-43D8-9573-4E237CE3F4CF}" type="sibTrans" cxnId="{69C17EB9-04A3-4BAA-BB2D-E296DC7A97AF}">
      <dgm:prSet/>
      <dgm:spPr/>
      <dgm:t>
        <a:bodyPr/>
        <a:lstStyle/>
        <a:p>
          <a:endParaRPr lang="en-GB"/>
        </a:p>
      </dgm:t>
    </dgm:pt>
    <dgm:pt modelId="{BD077ADA-1F69-441F-A21C-14ABBF1E9385}" type="pres">
      <dgm:prSet presAssocID="{EB8EF9B7-1E0C-498D-BAED-0E2DD22D2579}" presName="matrix" presStyleCnt="0">
        <dgm:presLayoutVars>
          <dgm:chMax val="1"/>
          <dgm:dir/>
          <dgm:resizeHandles val="exact"/>
        </dgm:presLayoutVars>
      </dgm:prSet>
      <dgm:spPr/>
    </dgm:pt>
    <dgm:pt modelId="{F5152048-FCEB-41A4-A723-DF9180E5EEC6}" type="pres">
      <dgm:prSet presAssocID="{EB8EF9B7-1E0C-498D-BAED-0E2DD22D2579}" presName="axisShape" presStyleLbl="bgShp" presStyleIdx="0" presStyleCnt="1"/>
      <dgm:spPr/>
    </dgm:pt>
    <dgm:pt modelId="{B31BD2E7-DBD9-4678-8BEB-30BB7AA76246}" type="pres">
      <dgm:prSet presAssocID="{EB8EF9B7-1E0C-498D-BAED-0E2DD22D2579}" presName="rect1" presStyleLbl="node1" presStyleIdx="0" presStyleCnt="4">
        <dgm:presLayoutVars>
          <dgm:chMax val="0"/>
          <dgm:chPref val="0"/>
          <dgm:bulletEnabled val="1"/>
        </dgm:presLayoutVars>
      </dgm:prSet>
      <dgm:spPr/>
    </dgm:pt>
    <dgm:pt modelId="{FA621E14-8DC9-4CA2-8796-0C72C3845186}" type="pres">
      <dgm:prSet presAssocID="{EB8EF9B7-1E0C-498D-BAED-0E2DD22D2579}" presName="rect2" presStyleLbl="node1" presStyleIdx="1" presStyleCnt="4">
        <dgm:presLayoutVars>
          <dgm:chMax val="0"/>
          <dgm:chPref val="0"/>
          <dgm:bulletEnabled val="1"/>
        </dgm:presLayoutVars>
      </dgm:prSet>
      <dgm:spPr/>
    </dgm:pt>
    <dgm:pt modelId="{1D73C7ED-7AF7-4012-B3B8-72A83A40871D}" type="pres">
      <dgm:prSet presAssocID="{EB8EF9B7-1E0C-498D-BAED-0E2DD22D2579}" presName="rect3" presStyleLbl="node1" presStyleIdx="2" presStyleCnt="4">
        <dgm:presLayoutVars>
          <dgm:chMax val="0"/>
          <dgm:chPref val="0"/>
          <dgm:bulletEnabled val="1"/>
        </dgm:presLayoutVars>
      </dgm:prSet>
      <dgm:spPr/>
    </dgm:pt>
    <dgm:pt modelId="{3ACC0B8B-6D79-4586-8F4B-3A2BF90F4199}" type="pres">
      <dgm:prSet presAssocID="{EB8EF9B7-1E0C-498D-BAED-0E2DD22D2579}" presName="rect4" presStyleLbl="node1" presStyleIdx="3" presStyleCnt="4">
        <dgm:presLayoutVars>
          <dgm:chMax val="0"/>
          <dgm:chPref val="0"/>
          <dgm:bulletEnabled val="1"/>
        </dgm:presLayoutVars>
      </dgm:prSet>
      <dgm:spPr/>
    </dgm:pt>
  </dgm:ptLst>
  <dgm:cxnLst>
    <dgm:cxn modelId="{0C65DC11-68E1-450A-8764-6302364E2FF5}" srcId="{EB8EF9B7-1E0C-498D-BAED-0E2DD22D2579}" destId="{4203D95E-3E1E-4341-9810-DA37B9E3B8D1}" srcOrd="3" destOrd="0" parTransId="{27520860-D74A-466E-83D1-50255E3F4DC7}" sibTransId="{49E48C1F-123E-4C94-8406-592A848F8E62}"/>
    <dgm:cxn modelId="{2A3F4322-E551-45B7-96E1-23E324F76AE8}" srcId="{EB8EF9B7-1E0C-498D-BAED-0E2DD22D2579}" destId="{FF609189-DF7E-4699-A171-C7F35BB1BF23}" srcOrd="1" destOrd="0" parTransId="{BEFD53A9-6F57-48D3-A5B6-CD2DDF83F926}" sibTransId="{49E6E055-6326-4ABC-A4F8-C2E5B78E2A47}"/>
    <dgm:cxn modelId="{2C2C112D-C550-4A86-A089-79E03BB527CF}" type="presOf" srcId="{4203D95E-3E1E-4341-9810-DA37B9E3B8D1}" destId="{3ACC0B8B-6D79-4586-8F4B-3A2BF90F4199}" srcOrd="0" destOrd="0" presId="urn:microsoft.com/office/officeart/2005/8/layout/matrix2"/>
    <dgm:cxn modelId="{25F37D76-31F8-40AB-B1C9-9C5DDE45F149}" srcId="{EB8EF9B7-1E0C-498D-BAED-0E2DD22D2579}" destId="{C9613419-2D2E-40E6-8B50-F00E1FE70EF1}" srcOrd="2" destOrd="0" parTransId="{3A72C4EC-632E-4CA0-8304-A9A6DFF3D2CD}" sibTransId="{2D40B69B-99FE-425B-A2DF-A4CDB097F045}"/>
    <dgm:cxn modelId="{E0E16283-E96C-4777-A4DD-1D7F0D894907}" srcId="{EB8EF9B7-1E0C-498D-BAED-0E2DD22D2579}" destId="{F9555CA1-059B-48B9-AE8E-57B289441F6B}" srcOrd="0" destOrd="0" parTransId="{3DAA8353-9152-41BC-A71A-3794B05075E1}" sibTransId="{F2B20A5B-6CFE-428D-9765-53AE86C7370C}"/>
    <dgm:cxn modelId="{69C17EB9-04A3-4BAA-BB2D-E296DC7A97AF}" srcId="{EB8EF9B7-1E0C-498D-BAED-0E2DD22D2579}" destId="{68D0C8EF-B737-4388-83CD-F92D7708B290}" srcOrd="4" destOrd="0" parTransId="{1CBCD734-C30C-4115-B426-F95FF09DA5FA}" sibTransId="{E6DECAE0-41B2-43D8-9573-4E237CE3F4CF}"/>
    <dgm:cxn modelId="{9971EAC8-B49A-4E95-9A36-0613DB947214}" type="presOf" srcId="{C9613419-2D2E-40E6-8B50-F00E1FE70EF1}" destId="{1D73C7ED-7AF7-4012-B3B8-72A83A40871D}" srcOrd="0" destOrd="0" presId="urn:microsoft.com/office/officeart/2005/8/layout/matrix2"/>
    <dgm:cxn modelId="{1696B3DD-5ACF-4BBE-BF4B-F6B6333178E5}" type="presOf" srcId="{F9555CA1-059B-48B9-AE8E-57B289441F6B}" destId="{B31BD2E7-DBD9-4678-8BEB-30BB7AA76246}" srcOrd="0" destOrd="0" presId="urn:microsoft.com/office/officeart/2005/8/layout/matrix2"/>
    <dgm:cxn modelId="{AAA8F7EF-18E3-45B1-9304-847238AC0E23}" type="presOf" srcId="{EB8EF9B7-1E0C-498D-BAED-0E2DD22D2579}" destId="{BD077ADA-1F69-441F-A21C-14ABBF1E9385}" srcOrd="0" destOrd="0" presId="urn:microsoft.com/office/officeart/2005/8/layout/matrix2"/>
    <dgm:cxn modelId="{A2033CF2-6D90-4274-837A-B344B00682A7}" type="presOf" srcId="{FF609189-DF7E-4699-A171-C7F35BB1BF23}" destId="{FA621E14-8DC9-4CA2-8796-0C72C3845186}" srcOrd="0" destOrd="0" presId="urn:microsoft.com/office/officeart/2005/8/layout/matrix2"/>
    <dgm:cxn modelId="{E18FFD6E-847B-4A2B-99CF-F0732C872A1F}" type="presParOf" srcId="{BD077ADA-1F69-441F-A21C-14ABBF1E9385}" destId="{F5152048-FCEB-41A4-A723-DF9180E5EEC6}" srcOrd="0" destOrd="0" presId="urn:microsoft.com/office/officeart/2005/8/layout/matrix2"/>
    <dgm:cxn modelId="{042C4EB2-F1FE-4D64-BC40-A5E353FB1C79}" type="presParOf" srcId="{BD077ADA-1F69-441F-A21C-14ABBF1E9385}" destId="{B31BD2E7-DBD9-4678-8BEB-30BB7AA76246}" srcOrd="1" destOrd="0" presId="urn:microsoft.com/office/officeart/2005/8/layout/matrix2"/>
    <dgm:cxn modelId="{E1185F96-1AA0-4520-95DA-B3CE739AB6C8}" type="presParOf" srcId="{BD077ADA-1F69-441F-A21C-14ABBF1E9385}" destId="{FA621E14-8DC9-4CA2-8796-0C72C3845186}" srcOrd="2" destOrd="0" presId="urn:microsoft.com/office/officeart/2005/8/layout/matrix2"/>
    <dgm:cxn modelId="{16B00E46-1605-422C-B8A0-D88E615E6B52}" type="presParOf" srcId="{BD077ADA-1F69-441F-A21C-14ABBF1E9385}" destId="{1D73C7ED-7AF7-4012-B3B8-72A83A40871D}" srcOrd="3" destOrd="0" presId="urn:microsoft.com/office/officeart/2005/8/layout/matrix2"/>
    <dgm:cxn modelId="{BEC5919C-4BEA-4C8D-BC9A-637C36A1AB50}" type="presParOf" srcId="{BD077ADA-1F69-441F-A21C-14ABBF1E9385}" destId="{3ACC0B8B-6D79-4586-8F4B-3A2BF90F4199}"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52048-FCEB-41A4-A723-DF9180E5EEC6}">
      <dsp:nvSpPr>
        <dsp:cNvPr id="0" name=""/>
        <dsp:cNvSpPr/>
      </dsp:nvSpPr>
      <dsp:spPr>
        <a:xfrm>
          <a:off x="509204" y="0"/>
          <a:ext cx="4726276" cy="4726276"/>
        </a:xfrm>
        <a:prstGeom prst="quadArrow">
          <a:avLst>
            <a:gd name="adj1" fmla="val 2000"/>
            <a:gd name="adj2" fmla="val 4000"/>
            <a:gd name="adj3" fmla="val 5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1BD2E7-DBD9-4678-8BEB-30BB7AA76246}">
      <dsp:nvSpPr>
        <dsp:cNvPr id="0" name=""/>
        <dsp:cNvSpPr/>
      </dsp:nvSpPr>
      <dsp:spPr>
        <a:xfrm>
          <a:off x="816412" y="307207"/>
          <a:ext cx="1890510" cy="189051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Your partner puts his needs above yours</a:t>
          </a:r>
          <a:endParaRPr lang="en-US" sz="1900" kern="1200"/>
        </a:p>
      </dsp:txBody>
      <dsp:txXfrm>
        <a:off x="908699" y="399494"/>
        <a:ext cx="1705936" cy="1705936"/>
      </dsp:txXfrm>
    </dsp:sp>
    <dsp:sp modelId="{FA621E14-8DC9-4CA2-8796-0C72C3845186}">
      <dsp:nvSpPr>
        <dsp:cNvPr id="0" name=""/>
        <dsp:cNvSpPr/>
      </dsp:nvSpPr>
      <dsp:spPr>
        <a:xfrm>
          <a:off x="3037762" y="307207"/>
          <a:ext cx="1890510" cy="189051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​Your partner does not expect anything in return</a:t>
          </a:r>
          <a:endParaRPr lang="en-US" sz="1900" kern="1200"/>
        </a:p>
      </dsp:txBody>
      <dsp:txXfrm>
        <a:off x="3130049" y="399494"/>
        <a:ext cx="1705936" cy="1705936"/>
      </dsp:txXfrm>
    </dsp:sp>
    <dsp:sp modelId="{1D73C7ED-7AF7-4012-B3B8-72A83A40871D}">
      <dsp:nvSpPr>
        <dsp:cNvPr id="0" name=""/>
        <dsp:cNvSpPr/>
      </dsp:nvSpPr>
      <dsp:spPr>
        <a:xfrm>
          <a:off x="816412" y="2528557"/>
          <a:ext cx="1890510" cy="189051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A person who loves you unconditionally forgives your mistakes</a:t>
          </a:r>
          <a:endParaRPr lang="en-US" sz="1900" kern="1200"/>
        </a:p>
      </dsp:txBody>
      <dsp:txXfrm>
        <a:off x="908699" y="2620844"/>
        <a:ext cx="1705936" cy="1705936"/>
      </dsp:txXfrm>
    </dsp:sp>
    <dsp:sp modelId="{3ACC0B8B-6D79-4586-8F4B-3A2BF90F4199}">
      <dsp:nvSpPr>
        <dsp:cNvPr id="0" name=""/>
        <dsp:cNvSpPr/>
      </dsp:nvSpPr>
      <dsp:spPr>
        <a:xfrm>
          <a:off x="3037762" y="2528557"/>
          <a:ext cx="1890510" cy="189051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Unconditional love can make a relationship last forever</a:t>
          </a:r>
          <a:endParaRPr lang="en-US" sz="1900" kern="1200"/>
        </a:p>
      </dsp:txBody>
      <dsp:txXfrm>
        <a:off x="3130049" y="2620844"/>
        <a:ext cx="1705936" cy="1705936"/>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79B2C8F-371E-46AF-AF83-B7EBAF89B461}" type="datetimeFigureOut">
              <a:rPr lang="en-GB" smtClean="0"/>
              <a:t>14/08/2020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1FDC983-4B01-4727-878C-132F35A50CD3}" type="slidenum">
              <a:rPr lang="en-GB" smtClean="0"/>
              <a:t>‹#›</a:t>
            </a:fld>
            <a:endParaRPr lang="en-GB"/>
          </a:p>
        </p:txBody>
      </p:sp>
    </p:spTree>
    <p:extLst>
      <p:ext uri="{BB962C8B-B14F-4D97-AF65-F5344CB8AC3E}">
        <p14:creationId xmlns:p14="http://schemas.microsoft.com/office/powerpoint/2010/main" val="1319506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9B2C8F-371E-46AF-AF83-B7EBAF89B461}" type="datetimeFigureOut">
              <a:rPr lang="en-GB" smtClean="0"/>
              <a:t>14/08/2020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1FDC983-4B01-4727-878C-132F35A50CD3}" type="slidenum">
              <a:rPr lang="en-GB" smtClean="0"/>
              <a:t>‹#›</a:t>
            </a:fld>
            <a:endParaRPr lang="en-GB"/>
          </a:p>
        </p:txBody>
      </p:sp>
    </p:spTree>
    <p:extLst>
      <p:ext uri="{BB962C8B-B14F-4D97-AF65-F5344CB8AC3E}">
        <p14:creationId xmlns:p14="http://schemas.microsoft.com/office/powerpoint/2010/main" val="2938659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9B2C8F-371E-46AF-AF83-B7EBAF89B461}" type="datetimeFigureOut">
              <a:rPr lang="en-GB" smtClean="0"/>
              <a:t>14/08/2020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1FDC983-4B01-4727-878C-132F35A50CD3}" type="slidenum">
              <a:rPr lang="en-GB" smtClean="0"/>
              <a:t>‹#›</a:t>
            </a:fld>
            <a:endParaRPr lang="en-GB"/>
          </a:p>
        </p:txBody>
      </p:sp>
    </p:spTree>
    <p:extLst>
      <p:ext uri="{BB962C8B-B14F-4D97-AF65-F5344CB8AC3E}">
        <p14:creationId xmlns:p14="http://schemas.microsoft.com/office/powerpoint/2010/main" val="3502826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9B2C8F-371E-46AF-AF83-B7EBAF89B461}" type="datetimeFigureOut">
              <a:rPr lang="en-GB" smtClean="0"/>
              <a:t>14/08/2020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1FDC983-4B01-4727-878C-132F35A50CD3}" type="slidenum">
              <a:rPr lang="en-GB" smtClean="0"/>
              <a:t>‹#›</a:t>
            </a:fld>
            <a:endParaRPr lang="en-GB"/>
          </a:p>
        </p:txBody>
      </p:sp>
    </p:spTree>
    <p:extLst>
      <p:ext uri="{BB962C8B-B14F-4D97-AF65-F5344CB8AC3E}">
        <p14:creationId xmlns:p14="http://schemas.microsoft.com/office/powerpoint/2010/main" val="1059193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9B2C8F-371E-46AF-AF83-B7EBAF89B461}" type="datetimeFigureOut">
              <a:rPr lang="en-GB" smtClean="0"/>
              <a:t>14/08/2020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1FDC983-4B01-4727-878C-132F35A50CD3}" type="slidenum">
              <a:rPr lang="en-GB" smtClean="0"/>
              <a:t>‹#›</a:t>
            </a:fld>
            <a:endParaRPr lang="en-GB"/>
          </a:p>
        </p:txBody>
      </p:sp>
    </p:spTree>
    <p:extLst>
      <p:ext uri="{BB962C8B-B14F-4D97-AF65-F5344CB8AC3E}">
        <p14:creationId xmlns:p14="http://schemas.microsoft.com/office/powerpoint/2010/main" val="3403298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9B2C8F-371E-46AF-AF83-B7EBAF89B461}" type="datetimeFigureOut">
              <a:rPr lang="en-GB" smtClean="0"/>
              <a:t>14/08/2020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1FDC983-4B01-4727-878C-132F35A50CD3}" type="slidenum">
              <a:rPr lang="en-GB" smtClean="0"/>
              <a:t>‹#›</a:t>
            </a:fld>
            <a:endParaRPr lang="en-GB"/>
          </a:p>
        </p:txBody>
      </p:sp>
    </p:spTree>
    <p:extLst>
      <p:ext uri="{BB962C8B-B14F-4D97-AF65-F5344CB8AC3E}">
        <p14:creationId xmlns:p14="http://schemas.microsoft.com/office/powerpoint/2010/main" val="1610260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79B2C8F-371E-46AF-AF83-B7EBAF89B461}" type="datetimeFigureOut">
              <a:rPr lang="en-GB" smtClean="0"/>
              <a:t>14/08/2020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1FDC983-4B01-4727-878C-132F35A50CD3}" type="slidenum">
              <a:rPr lang="en-GB" smtClean="0"/>
              <a:t>‹#›</a:t>
            </a:fld>
            <a:endParaRPr lang="en-GB"/>
          </a:p>
        </p:txBody>
      </p:sp>
    </p:spTree>
    <p:extLst>
      <p:ext uri="{BB962C8B-B14F-4D97-AF65-F5344CB8AC3E}">
        <p14:creationId xmlns:p14="http://schemas.microsoft.com/office/powerpoint/2010/main" val="1432957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79B2C8F-371E-46AF-AF83-B7EBAF89B461}" type="datetimeFigureOut">
              <a:rPr lang="en-GB" smtClean="0"/>
              <a:t>14/08/2020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1FDC983-4B01-4727-878C-132F35A50CD3}" type="slidenum">
              <a:rPr lang="en-GB" smtClean="0"/>
              <a:t>‹#›</a:t>
            </a:fld>
            <a:endParaRPr lang="en-GB"/>
          </a:p>
        </p:txBody>
      </p:sp>
    </p:spTree>
    <p:extLst>
      <p:ext uri="{BB962C8B-B14F-4D97-AF65-F5344CB8AC3E}">
        <p14:creationId xmlns:p14="http://schemas.microsoft.com/office/powerpoint/2010/main" val="468962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9B2C8F-371E-46AF-AF83-B7EBAF89B461}" type="datetimeFigureOut">
              <a:rPr lang="en-GB" smtClean="0"/>
              <a:t>14/08/2020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1FDC983-4B01-4727-878C-132F35A50CD3}" type="slidenum">
              <a:rPr lang="en-GB" smtClean="0"/>
              <a:t>‹#›</a:t>
            </a:fld>
            <a:endParaRPr lang="en-GB"/>
          </a:p>
        </p:txBody>
      </p:sp>
    </p:spTree>
    <p:extLst>
      <p:ext uri="{BB962C8B-B14F-4D97-AF65-F5344CB8AC3E}">
        <p14:creationId xmlns:p14="http://schemas.microsoft.com/office/powerpoint/2010/main" val="688031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79B2C8F-371E-46AF-AF83-B7EBAF89B461}" type="datetimeFigureOut">
              <a:rPr lang="en-GB" smtClean="0"/>
              <a:t>14/08/2020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1FDC983-4B01-4727-878C-132F35A50CD3}" type="slidenum">
              <a:rPr lang="en-GB" smtClean="0"/>
              <a:t>‹#›</a:t>
            </a:fld>
            <a:endParaRPr lang="en-GB"/>
          </a:p>
        </p:txBody>
      </p:sp>
    </p:spTree>
    <p:extLst>
      <p:ext uri="{BB962C8B-B14F-4D97-AF65-F5344CB8AC3E}">
        <p14:creationId xmlns:p14="http://schemas.microsoft.com/office/powerpoint/2010/main" val="4178217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79B2C8F-371E-46AF-AF83-B7EBAF89B461}" type="datetimeFigureOut">
              <a:rPr lang="en-GB" smtClean="0"/>
              <a:t>14/08/2020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1FDC983-4B01-4727-878C-132F35A50CD3}" type="slidenum">
              <a:rPr lang="en-GB" smtClean="0"/>
              <a:t>‹#›</a:t>
            </a:fld>
            <a:endParaRPr lang="en-GB"/>
          </a:p>
        </p:txBody>
      </p:sp>
    </p:spTree>
    <p:extLst>
      <p:ext uri="{BB962C8B-B14F-4D97-AF65-F5344CB8AC3E}">
        <p14:creationId xmlns:p14="http://schemas.microsoft.com/office/powerpoint/2010/main" val="3847399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9B2C8F-371E-46AF-AF83-B7EBAF89B461}" type="datetimeFigureOut">
              <a:rPr lang="en-GB" smtClean="0"/>
              <a:t>14/08/2020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FDC983-4B01-4727-878C-132F35A50CD3}" type="slidenum">
              <a:rPr lang="en-GB" smtClean="0"/>
              <a:t>‹#›</a:t>
            </a:fld>
            <a:endParaRPr lang="en-GB"/>
          </a:p>
        </p:txBody>
      </p:sp>
    </p:spTree>
    <p:extLst>
      <p:ext uri="{BB962C8B-B14F-4D97-AF65-F5344CB8AC3E}">
        <p14:creationId xmlns:p14="http://schemas.microsoft.com/office/powerpoint/2010/main" val="991009713"/>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FEC44-6217-4A7D-8DE2-65F1154DEEAE}"/>
              </a:ext>
            </a:extLst>
          </p:cNvPr>
          <p:cNvSpPr>
            <a:spLocks noGrp="1"/>
          </p:cNvSpPr>
          <p:nvPr>
            <p:ph type="title"/>
          </p:nvPr>
        </p:nvSpPr>
        <p:spPr>
          <a:xfrm>
            <a:off x="1675349" y="1008993"/>
            <a:ext cx="8841302" cy="3542045"/>
          </a:xfrm>
        </p:spPr>
        <p:txBody>
          <a:bodyPr vert="horz" lIns="91440" tIns="45720" rIns="91440" bIns="45720" rtlCol="0" anchor="b">
            <a:normAutofit/>
          </a:bodyPr>
          <a:lstStyle/>
          <a:p>
            <a:r>
              <a:rPr lang="en-US" sz="5500" dirty="0">
                <a:solidFill>
                  <a:srgbClr val="FFFFFF"/>
                </a:solidFill>
              </a:rPr>
              <a:t>The Secrets of a Phenomenal Relationship</a:t>
            </a:r>
            <a:br>
              <a:rPr lang="en-US" sz="5500" dirty="0">
                <a:solidFill>
                  <a:srgbClr val="FFFFFF"/>
                </a:solidFill>
              </a:rPr>
            </a:br>
            <a:r>
              <a:rPr lang="en-US" sz="5500" dirty="0">
                <a:solidFill>
                  <a:srgbClr val="FFFFFF"/>
                </a:solidFill>
              </a:rPr>
              <a:t>Day 5</a:t>
            </a:r>
            <a:br>
              <a:rPr lang="en-US" sz="5500" dirty="0">
                <a:solidFill>
                  <a:srgbClr val="FFFFFF"/>
                </a:solidFill>
              </a:rPr>
            </a:br>
            <a:endParaRPr lang="en-US" sz="5500" dirty="0">
              <a:solidFill>
                <a:srgbClr val="FFFFFF"/>
              </a:solidFill>
            </a:endParaRPr>
          </a:p>
        </p:txBody>
      </p:sp>
      <p:pic>
        <p:nvPicPr>
          <p:cNvPr id="4" name="Content Placeholder 3">
            <a:extLst>
              <a:ext uri="{FF2B5EF4-FFF2-40B4-BE49-F238E27FC236}">
                <a16:creationId xmlns:a16="http://schemas.microsoft.com/office/drawing/2014/main" id="{DAEF1B80-F558-465C-87B8-09729E29247B}"/>
              </a:ext>
            </a:extLst>
          </p:cNvPr>
          <p:cNvPicPr>
            <a:picLocks noGrp="1" noChangeAspect="1"/>
          </p:cNvPicPr>
          <p:nvPr>
            <p:ph idx="1"/>
          </p:nvPr>
        </p:nvPicPr>
        <p:blipFill rotWithShape="1">
          <a:blip r:embed="rId2">
            <a:alphaModFix amt="40000"/>
          </a:blip>
          <a:srcRect/>
          <a:stretch/>
        </p:blipFill>
        <p:spPr>
          <a:xfrm>
            <a:off x="20" y="-22"/>
            <a:ext cx="12191977" cy="6858022"/>
          </a:xfrm>
          <a:prstGeom prst="rect">
            <a:avLst/>
          </a:prstGeom>
        </p:spPr>
      </p:pic>
    </p:spTree>
    <p:extLst>
      <p:ext uri="{BB962C8B-B14F-4D97-AF65-F5344CB8AC3E}">
        <p14:creationId xmlns:p14="http://schemas.microsoft.com/office/powerpoint/2010/main" val="2704631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32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1D5E247-8105-41FB-84CC-894507CEEB74}"/>
              </a:ext>
            </a:extLst>
          </p:cNvPr>
          <p:cNvPicPr>
            <a:picLocks noChangeAspect="1"/>
          </p:cNvPicPr>
          <p:nvPr/>
        </p:nvPicPr>
        <p:blipFill rotWithShape="1">
          <a:blip r:embed="rId2"/>
          <a:srcRect t="32336" b="31744"/>
          <a:stretch/>
        </p:blipFill>
        <p:spPr>
          <a:xfrm>
            <a:off x="919656" y="643467"/>
            <a:ext cx="10352688" cy="5571065"/>
          </a:xfrm>
          <a:prstGeom prst="rect">
            <a:avLst/>
          </a:prstGeom>
        </p:spPr>
      </p:pic>
    </p:spTree>
    <p:extLst>
      <p:ext uri="{BB962C8B-B14F-4D97-AF65-F5344CB8AC3E}">
        <p14:creationId xmlns:p14="http://schemas.microsoft.com/office/powerpoint/2010/main" val="96762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1E2C27AC-5971-44BB-AAB3-9DB0B6BC0AEE}"/>
              </a:ext>
            </a:extLst>
          </p:cNvPr>
          <p:cNvSpPr>
            <a:spLocks noGrp="1"/>
          </p:cNvSpPr>
          <p:nvPr>
            <p:ph type="title"/>
          </p:nvPr>
        </p:nvSpPr>
        <p:spPr>
          <a:xfrm>
            <a:off x="838200" y="365125"/>
            <a:ext cx="5393361" cy="1325563"/>
          </a:xfrm>
        </p:spPr>
        <p:txBody>
          <a:bodyPr>
            <a:normAutofit/>
          </a:bodyPr>
          <a:lstStyle/>
          <a:p>
            <a:r>
              <a:rPr lang="en-GB" sz="3400"/>
              <a:t>UNCONDITIONAL LOVE: THE OTHER'S NEEDS COME FIRST</a:t>
            </a:r>
          </a:p>
        </p:txBody>
      </p:sp>
      <p:sp>
        <p:nvSpPr>
          <p:cNvPr id="3" name="Content Placeholder 2">
            <a:extLst>
              <a:ext uri="{FF2B5EF4-FFF2-40B4-BE49-F238E27FC236}">
                <a16:creationId xmlns:a16="http://schemas.microsoft.com/office/drawing/2014/main" id="{5644C339-0784-4F81-95E2-564EFCF11D46}"/>
              </a:ext>
            </a:extLst>
          </p:cNvPr>
          <p:cNvSpPr>
            <a:spLocks noGrp="1"/>
          </p:cNvSpPr>
          <p:nvPr>
            <p:ph idx="1"/>
          </p:nvPr>
        </p:nvSpPr>
        <p:spPr>
          <a:xfrm>
            <a:off x="838200" y="1825625"/>
            <a:ext cx="5393361" cy="4351338"/>
          </a:xfrm>
        </p:spPr>
        <p:txBody>
          <a:bodyPr>
            <a:normAutofit/>
          </a:bodyPr>
          <a:lstStyle/>
          <a:p>
            <a:r>
              <a:rPr lang="en-GB"/>
              <a:t>Both partners put each other first and passion flows.  When a partner discovers the other's need, he or she serves that need spontaneously in the best way possible without calculating a payback. </a:t>
            </a:r>
          </a:p>
        </p:txBody>
      </p:sp>
      <p:pic>
        <p:nvPicPr>
          <p:cNvPr id="4" name="Picture 3">
            <a:extLst>
              <a:ext uri="{FF2B5EF4-FFF2-40B4-BE49-F238E27FC236}">
                <a16:creationId xmlns:a16="http://schemas.microsoft.com/office/drawing/2014/main" id="{8FAACB16-6580-4249-B366-80CE488C9923}"/>
              </a:ext>
            </a:extLst>
          </p:cNvPr>
          <p:cNvPicPr>
            <a:picLocks noChangeAspect="1"/>
          </p:cNvPicPr>
          <p:nvPr/>
        </p:nvPicPr>
        <p:blipFill rotWithShape="1">
          <a:blip r:embed="rId2"/>
          <a:srcRect l="4740" r="7761"/>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1" name="Arc 1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Oval 1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9642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5BA26ADB-ED26-42A0-A8D6-C0B2CF7989E1}"/>
              </a:ext>
            </a:extLst>
          </p:cNvPr>
          <p:cNvSpPr>
            <a:spLocks noGrp="1"/>
          </p:cNvSpPr>
          <p:nvPr>
            <p:ph type="title"/>
          </p:nvPr>
        </p:nvSpPr>
        <p:spPr>
          <a:xfrm>
            <a:off x="838200" y="365125"/>
            <a:ext cx="5393361" cy="1325563"/>
          </a:xfrm>
        </p:spPr>
        <p:txBody>
          <a:bodyPr>
            <a:normAutofit/>
          </a:bodyPr>
          <a:lstStyle/>
          <a:p>
            <a:r>
              <a:rPr lang="en-GB" sz="4100"/>
              <a:t>Signs Your Partner Love You Unconditionally</a:t>
            </a:r>
          </a:p>
        </p:txBody>
      </p:sp>
      <p:sp>
        <p:nvSpPr>
          <p:cNvPr id="3" name="Content Placeholder 2">
            <a:extLst>
              <a:ext uri="{FF2B5EF4-FFF2-40B4-BE49-F238E27FC236}">
                <a16:creationId xmlns:a16="http://schemas.microsoft.com/office/drawing/2014/main" id="{BCD1CB65-2DA5-40A7-9CD8-FB853F462412}"/>
              </a:ext>
            </a:extLst>
          </p:cNvPr>
          <p:cNvSpPr>
            <a:spLocks noGrp="1"/>
          </p:cNvSpPr>
          <p:nvPr>
            <p:ph idx="1"/>
          </p:nvPr>
        </p:nvSpPr>
        <p:spPr>
          <a:xfrm>
            <a:off x="838200" y="1825625"/>
            <a:ext cx="5393361" cy="4351338"/>
          </a:xfrm>
        </p:spPr>
        <p:txBody>
          <a:bodyPr>
            <a:normAutofit/>
          </a:bodyPr>
          <a:lstStyle/>
          <a:p>
            <a:r>
              <a:rPr lang="en-GB" sz="2400"/>
              <a:t>You respect each other — especially when you disagree or let each other down.</a:t>
            </a:r>
          </a:p>
          <a:p>
            <a:r>
              <a:rPr lang="en-GB" sz="2400"/>
              <a:t>You feel safe. You feel “at home” when you’re with your partner.</a:t>
            </a:r>
          </a:p>
          <a:p>
            <a:r>
              <a:rPr lang="en-GB" sz="2400"/>
              <a:t>Even on bad days, you trust that your partner loves and accepts you for who you are.</a:t>
            </a:r>
          </a:p>
          <a:p>
            <a:r>
              <a:rPr lang="en-GB" sz="2400"/>
              <a:t>Your partner genuinely puts your needs first without the expectation of getting anything in return.</a:t>
            </a:r>
          </a:p>
        </p:txBody>
      </p:sp>
      <p:pic>
        <p:nvPicPr>
          <p:cNvPr id="4" name="Picture 3">
            <a:extLst>
              <a:ext uri="{FF2B5EF4-FFF2-40B4-BE49-F238E27FC236}">
                <a16:creationId xmlns:a16="http://schemas.microsoft.com/office/drawing/2014/main" id="{8A91785F-B7F8-4E70-8DCC-FF916B166AB1}"/>
              </a:ext>
            </a:extLst>
          </p:cNvPr>
          <p:cNvPicPr>
            <a:picLocks noChangeAspect="1"/>
          </p:cNvPicPr>
          <p:nvPr/>
        </p:nvPicPr>
        <p:blipFill rotWithShape="1">
          <a:blip r:embed="rId2"/>
          <a:srcRect l="26042" r="20708"/>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1" name="Arc 1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Oval 1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4944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C81772F4-9A98-4F0A-B91D-4D4915791EB2}"/>
              </a:ext>
            </a:extLst>
          </p:cNvPr>
          <p:cNvSpPr>
            <a:spLocks noGrp="1"/>
          </p:cNvSpPr>
          <p:nvPr>
            <p:ph type="title"/>
          </p:nvPr>
        </p:nvSpPr>
        <p:spPr>
          <a:xfrm>
            <a:off x="838201" y="365125"/>
            <a:ext cx="5393360" cy="1325563"/>
          </a:xfrm>
        </p:spPr>
        <p:txBody>
          <a:bodyPr>
            <a:normAutofit/>
          </a:bodyPr>
          <a:lstStyle/>
          <a:p>
            <a:r>
              <a:rPr lang="en-GB" sz="4100"/>
              <a:t>Signs Your Partner Love You Unconditionally</a:t>
            </a:r>
          </a:p>
        </p:txBody>
      </p:sp>
      <p:sp>
        <p:nvSpPr>
          <p:cNvPr id="11" name="Freeform: Shape 10">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7387AFBF-AF19-4158-B294-63CCE48D32E7}"/>
              </a:ext>
            </a:extLst>
          </p:cNvPr>
          <p:cNvSpPr>
            <a:spLocks noGrp="1"/>
          </p:cNvSpPr>
          <p:nvPr>
            <p:ph idx="1"/>
          </p:nvPr>
        </p:nvSpPr>
        <p:spPr>
          <a:xfrm>
            <a:off x="838200" y="1825625"/>
            <a:ext cx="5393361" cy="4351338"/>
          </a:xfrm>
        </p:spPr>
        <p:txBody>
          <a:bodyPr>
            <a:normAutofit/>
          </a:bodyPr>
          <a:lstStyle/>
          <a:p>
            <a:r>
              <a:rPr lang="en-GB" sz="2400"/>
              <a:t>You can forgive each other freely.</a:t>
            </a:r>
          </a:p>
          <a:p>
            <a:r>
              <a:rPr lang="en-GB" sz="2400"/>
              <a:t>When you admit your failings, your partner doesn’t shame or judge you.</a:t>
            </a:r>
          </a:p>
          <a:p>
            <a:r>
              <a:rPr lang="en-GB" sz="2400"/>
              <a:t>Furthermore, your love should not punish them for making mistakes. Instead, </a:t>
            </a:r>
          </a:p>
          <a:p>
            <a:r>
              <a:rPr lang="en-GB" sz="2400"/>
              <a:t>you should recognize that all humans make mistakes, and you should commit to growing with them when they show their flaws. If they also unconditionally love you, they will do the same.</a:t>
            </a:r>
          </a:p>
        </p:txBody>
      </p:sp>
      <p:sp>
        <p:nvSpPr>
          <p:cNvPr id="13" name="Oval 12">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pic>
        <p:nvPicPr>
          <p:cNvPr id="4" name="Picture 3">
            <a:extLst>
              <a:ext uri="{FF2B5EF4-FFF2-40B4-BE49-F238E27FC236}">
                <a16:creationId xmlns:a16="http://schemas.microsoft.com/office/drawing/2014/main" id="{408A176F-8ABC-46D6-AF88-59D2161D6327}"/>
              </a:ext>
            </a:extLst>
          </p:cNvPr>
          <p:cNvPicPr>
            <a:picLocks noChangeAspect="1"/>
          </p:cNvPicPr>
          <p:nvPr/>
        </p:nvPicPr>
        <p:blipFill rotWithShape="1">
          <a:blip r:embed="rId2"/>
          <a:srcRect l="39782" r="6968" b="-1"/>
          <a:stretch/>
        </p:blipFill>
        <p:spPr>
          <a:xfrm>
            <a:off x="7751975" y="1075239"/>
            <a:ext cx="4128603"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7" name="Freeform: Shape 16">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19" name="Straight Connector 18">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22">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949783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B714B6-D5F4-4C5F-889D-3229D065BFCE}"/>
              </a:ext>
            </a:extLst>
          </p:cNvPr>
          <p:cNvPicPr>
            <a:picLocks noChangeAspect="1"/>
          </p:cNvPicPr>
          <p:nvPr/>
        </p:nvPicPr>
        <p:blipFill rotWithShape="1">
          <a:blip r:embed="rId2">
            <a:alphaModFix amt="35000"/>
          </a:blip>
          <a:srcRect r="5333" b="-1"/>
          <a:stretch/>
        </p:blipFill>
        <p:spPr>
          <a:xfrm>
            <a:off x="20" y="1"/>
            <a:ext cx="12191980" cy="6857999"/>
          </a:xfrm>
          <a:prstGeom prst="rect">
            <a:avLst/>
          </a:prstGeom>
        </p:spPr>
      </p:pic>
      <p:sp>
        <p:nvSpPr>
          <p:cNvPr id="2" name="Title 1">
            <a:extLst>
              <a:ext uri="{FF2B5EF4-FFF2-40B4-BE49-F238E27FC236}">
                <a16:creationId xmlns:a16="http://schemas.microsoft.com/office/drawing/2014/main" id="{BE988889-0C93-42D4-B975-6D8E5679476E}"/>
              </a:ext>
            </a:extLst>
          </p:cNvPr>
          <p:cNvSpPr>
            <a:spLocks noGrp="1"/>
          </p:cNvSpPr>
          <p:nvPr>
            <p:ph type="title"/>
          </p:nvPr>
        </p:nvSpPr>
        <p:spPr>
          <a:xfrm>
            <a:off x="838201" y="1065862"/>
            <a:ext cx="3313164" cy="4726276"/>
          </a:xfrm>
        </p:spPr>
        <p:txBody>
          <a:bodyPr>
            <a:normAutofit/>
          </a:bodyPr>
          <a:lstStyle/>
          <a:p>
            <a:pPr algn="r"/>
            <a:r>
              <a:rPr lang="en-GB" sz="4000">
                <a:solidFill>
                  <a:srgbClr val="FFFFFF"/>
                </a:solidFill>
              </a:rPr>
              <a:t>Signs of unconditional love that say a relationship will last forever</a:t>
            </a:r>
          </a:p>
        </p:txBody>
      </p:sp>
      <p:graphicFrame>
        <p:nvGraphicFramePr>
          <p:cNvPr id="5" name="Content Placeholder 2">
            <a:extLst>
              <a:ext uri="{FF2B5EF4-FFF2-40B4-BE49-F238E27FC236}">
                <a16:creationId xmlns:a16="http://schemas.microsoft.com/office/drawing/2014/main" id="{865F6478-892E-4D4B-B92B-67E50B6887EF}"/>
              </a:ext>
            </a:extLst>
          </p:cNvPr>
          <p:cNvGraphicFramePr>
            <a:graphicFrameLocks noGrp="1"/>
          </p:cNvGraphicFramePr>
          <p:nvPr>
            <p:ph idx="1"/>
            <p:extLst>
              <p:ext uri="{D42A27DB-BD31-4B8C-83A1-F6EECF244321}">
                <p14:modId xmlns:p14="http://schemas.microsoft.com/office/powerpoint/2010/main" val="553295312"/>
              </p:ext>
            </p:extLst>
          </p:nvPr>
        </p:nvGraphicFramePr>
        <p:xfrm>
          <a:off x="5155379" y="1065862"/>
          <a:ext cx="5744685" cy="4726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60269507"/>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indoor, cat, table, sitting&#10;&#10;Description automatically generated">
            <a:extLst>
              <a:ext uri="{FF2B5EF4-FFF2-40B4-BE49-F238E27FC236}">
                <a16:creationId xmlns:a16="http://schemas.microsoft.com/office/drawing/2014/main" id="{4FD0E4EA-0B40-4F51-9E8F-73E8AEA87E9E}"/>
              </a:ext>
            </a:extLst>
          </p:cNvPr>
          <p:cNvPicPr>
            <a:picLocks noChangeAspect="1"/>
          </p:cNvPicPr>
          <p:nvPr/>
        </p:nvPicPr>
        <p:blipFill rotWithShape="1">
          <a:blip r:embed="rId2">
            <a:alphaModFix amt="35000"/>
          </a:blip>
          <a:srcRect t="33763" b="28690"/>
          <a:stretch/>
        </p:blipFill>
        <p:spPr>
          <a:xfrm>
            <a:off x="20" y="10"/>
            <a:ext cx="12191980" cy="6857990"/>
          </a:xfrm>
          <a:prstGeom prst="rect">
            <a:avLst/>
          </a:prstGeom>
        </p:spPr>
      </p:pic>
      <p:sp>
        <p:nvSpPr>
          <p:cNvPr id="2" name="Title 1">
            <a:extLst>
              <a:ext uri="{FF2B5EF4-FFF2-40B4-BE49-F238E27FC236}">
                <a16:creationId xmlns:a16="http://schemas.microsoft.com/office/drawing/2014/main" id="{B21DD71B-FCC3-43BD-A2C8-A4FF677C42DB}"/>
              </a:ext>
            </a:extLst>
          </p:cNvPr>
          <p:cNvSpPr>
            <a:spLocks noGrp="1"/>
          </p:cNvSpPr>
          <p:nvPr>
            <p:ph type="title"/>
          </p:nvPr>
        </p:nvSpPr>
        <p:spPr/>
        <p:txBody>
          <a:bodyPr>
            <a:normAutofit/>
          </a:bodyPr>
          <a:lstStyle/>
          <a:p>
            <a:r>
              <a:rPr lang="en-GB" dirty="0">
                <a:solidFill>
                  <a:srgbClr val="FFFFFF"/>
                </a:solidFill>
              </a:rPr>
              <a:t>Creating Level Three Relationships takes hard work and continuous effort</a:t>
            </a:r>
          </a:p>
        </p:txBody>
      </p:sp>
      <p:sp>
        <p:nvSpPr>
          <p:cNvPr id="3" name="Content Placeholder 2">
            <a:extLst>
              <a:ext uri="{FF2B5EF4-FFF2-40B4-BE49-F238E27FC236}">
                <a16:creationId xmlns:a16="http://schemas.microsoft.com/office/drawing/2014/main" id="{C3D9716F-9ADD-4106-8D12-BCCD29077016}"/>
              </a:ext>
            </a:extLst>
          </p:cNvPr>
          <p:cNvSpPr>
            <a:spLocks noGrp="1"/>
          </p:cNvSpPr>
          <p:nvPr>
            <p:ph idx="1"/>
          </p:nvPr>
        </p:nvSpPr>
        <p:spPr/>
        <p:txBody>
          <a:bodyPr>
            <a:normAutofit/>
          </a:bodyPr>
          <a:lstStyle/>
          <a:p>
            <a:r>
              <a:rPr lang="en-GB" dirty="0">
                <a:solidFill>
                  <a:srgbClr val="FFFFFF"/>
                </a:solidFill>
              </a:rPr>
              <a:t>. Level Three Relationships are positive; we feel happiness, elation, contentment and calm. </a:t>
            </a:r>
          </a:p>
          <a:p>
            <a:r>
              <a:rPr lang="en-GB" dirty="0">
                <a:solidFill>
                  <a:srgbClr val="FFFFFF"/>
                </a:solidFill>
              </a:rPr>
              <a:t>Level Three Relationships with our friends and family help us build our self-worth and self-image. </a:t>
            </a:r>
          </a:p>
        </p:txBody>
      </p:sp>
    </p:spTree>
    <p:extLst>
      <p:ext uri="{BB962C8B-B14F-4D97-AF65-F5344CB8AC3E}">
        <p14:creationId xmlns:p14="http://schemas.microsoft.com/office/powerpoint/2010/main" val="1072972358"/>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5BB40D7E-B22E-4B56-9409-4F29A04D8D33}"/>
              </a:ext>
            </a:extLst>
          </p:cNvPr>
          <p:cNvSpPr>
            <a:spLocks noGrp="1"/>
          </p:cNvSpPr>
          <p:nvPr>
            <p:ph type="title"/>
          </p:nvPr>
        </p:nvSpPr>
        <p:spPr>
          <a:xfrm>
            <a:off x="838200" y="365125"/>
            <a:ext cx="5393361" cy="1325563"/>
          </a:xfrm>
        </p:spPr>
        <p:txBody>
          <a:bodyPr>
            <a:normAutofit/>
          </a:bodyPr>
          <a:lstStyle/>
          <a:p>
            <a:r>
              <a:rPr lang="en-GB"/>
              <a:t>What level are you? (DAY 5 ASSIGNMENT)</a:t>
            </a:r>
          </a:p>
        </p:txBody>
      </p:sp>
      <p:sp>
        <p:nvSpPr>
          <p:cNvPr id="3" name="Content Placeholder 2">
            <a:extLst>
              <a:ext uri="{FF2B5EF4-FFF2-40B4-BE49-F238E27FC236}">
                <a16:creationId xmlns:a16="http://schemas.microsoft.com/office/drawing/2014/main" id="{FB2CF2C5-9B2D-4BD0-87AE-61E4B6214186}"/>
              </a:ext>
            </a:extLst>
          </p:cNvPr>
          <p:cNvSpPr>
            <a:spLocks noGrp="1"/>
          </p:cNvSpPr>
          <p:nvPr>
            <p:ph idx="1"/>
          </p:nvPr>
        </p:nvSpPr>
        <p:spPr>
          <a:xfrm>
            <a:off x="838200" y="1825625"/>
            <a:ext cx="5393361" cy="4351338"/>
          </a:xfrm>
        </p:spPr>
        <p:txBody>
          <a:bodyPr>
            <a:normAutofit/>
          </a:bodyPr>
          <a:lstStyle/>
          <a:p>
            <a:r>
              <a:rPr lang="en-GB"/>
              <a:t>It's time to understand how the three levels of relationship operate in your life.  Take a moment to answer these questions.</a:t>
            </a:r>
          </a:p>
        </p:txBody>
      </p:sp>
      <p:pic>
        <p:nvPicPr>
          <p:cNvPr id="4" name="Picture 3">
            <a:extLst>
              <a:ext uri="{FF2B5EF4-FFF2-40B4-BE49-F238E27FC236}">
                <a16:creationId xmlns:a16="http://schemas.microsoft.com/office/drawing/2014/main" id="{313C7779-4FC6-448B-9334-87A80FE4B4C1}"/>
              </a:ext>
            </a:extLst>
          </p:cNvPr>
          <p:cNvPicPr>
            <a:picLocks noChangeAspect="1"/>
          </p:cNvPicPr>
          <p:nvPr/>
        </p:nvPicPr>
        <p:blipFill rotWithShape="1">
          <a:blip r:embed="rId2"/>
          <a:srcRect t="13812" r="-2" b="19437"/>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1" name="Arc 1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Oval 1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2104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00986D45-20FE-4FA4-B089-36C69E6A6C18}"/>
              </a:ext>
            </a:extLst>
          </p:cNvPr>
          <p:cNvSpPr>
            <a:spLocks noGrp="1"/>
          </p:cNvSpPr>
          <p:nvPr>
            <p:ph type="title"/>
          </p:nvPr>
        </p:nvSpPr>
        <p:spPr>
          <a:xfrm>
            <a:off x="838200" y="365125"/>
            <a:ext cx="5393361" cy="1325563"/>
          </a:xfrm>
        </p:spPr>
        <p:txBody>
          <a:bodyPr>
            <a:normAutofit/>
          </a:bodyPr>
          <a:lstStyle/>
          <a:p>
            <a:r>
              <a:rPr lang="en-GB"/>
              <a:t>1 ASSIGNMENT</a:t>
            </a:r>
          </a:p>
        </p:txBody>
      </p:sp>
      <p:sp>
        <p:nvSpPr>
          <p:cNvPr id="3" name="Content Placeholder 2">
            <a:extLst>
              <a:ext uri="{FF2B5EF4-FFF2-40B4-BE49-F238E27FC236}">
                <a16:creationId xmlns:a16="http://schemas.microsoft.com/office/drawing/2014/main" id="{2D8500EA-0B67-4151-8E2C-7F6F80230EA6}"/>
              </a:ext>
            </a:extLst>
          </p:cNvPr>
          <p:cNvSpPr>
            <a:spLocks noGrp="1"/>
          </p:cNvSpPr>
          <p:nvPr>
            <p:ph idx="1"/>
          </p:nvPr>
        </p:nvSpPr>
        <p:spPr>
          <a:xfrm>
            <a:off x="838200" y="1825625"/>
            <a:ext cx="5393361" cy="4351338"/>
          </a:xfrm>
        </p:spPr>
        <p:txBody>
          <a:bodyPr>
            <a:normAutofit/>
          </a:bodyPr>
          <a:lstStyle/>
          <a:p>
            <a:r>
              <a:rPr lang="en-GB"/>
              <a:t>What level are you playing at in your relationship?  </a:t>
            </a:r>
          </a:p>
          <a:p>
            <a:r>
              <a:rPr lang="en-GB"/>
              <a:t>Level one, level two, or level three.  Why are you there? </a:t>
            </a:r>
          </a:p>
          <a:p>
            <a:r>
              <a:rPr lang="en-GB"/>
              <a:t>What role model have you been using to meet your needs?  </a:t>
            </a:r>
          </a:p>
          <a:p>
            <a:r>
              <a:rPr lang="en-GB"/>
              <a:t>What beliefs do you have?  </a:t>
            </a:r>
          </a:p>
          <a:p>
            <a:r>
              <a:rPr lang="en-GB"/>
              <a:t>What's the consequence of playing at that level? </a:t>
            </a:r>
          </a:p>
        </p:txBody>
      </p:sp>
      <p:pic>
        <p:nvPicPr>
          <p:cNvPr id="4" name="Picture 3">
            <a:extLst>
              <a:ext uri="{FF2B5EF4-FFF2-40B4-BE49-F238E27FC236}">
                <a16:creationId xmlns:a16="http://schemas.microsoft.com/office/drawing/2014/main" id="{8A138C4E-85C7-45AC-B07A-B9FC48E4CB6C}"/>
              </a:ext>
            </a:extLst>
          </p:cNvPr>
          <p:cNvPicPr>
            <a:picLocks noChangeAspect="1"/>
          </p:cNvPicPr>
          <p:nvPr/>
        </p:nvPicPr>
        <p:blipFill rotWithShape="1">
          <a:blip r:embed="rId2"/>
          <a:srcRect t="13812" r="-2" b="19437"/>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1" name="Arc 1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Oval 1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7710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7986BFBF-A2D7-47B0-8A85-2AC4A594B2CB}"/>
              </a:ext>
            </a:extLst>
          </p:cNvPr>
          <p:cNvSpPr>
            <a:spLocks noGrp="1"/>
          </p:cNvSpPr>
          <p:nvPr>
            <p:ph type="title"/>
          </p:nvPr>
        </p:nvSpPr>
        <p:spPr>
          <a:xfrm>
            <a:off x="838200" y="365125"/>
            <a:ext cx="5393361" cy="1325563"/>
          </a:xfrm>
        </p:spPr>
        <p:txBody>
          <a:bodyPr>
            <a:normAutofit/>
          </a:bodyPr>
          <a:lstStyle/>
          <a:p>
            <a:r>
              <a:rPr lang="en-GB"/>
              <a:t>2  ASSIGNMENT</a:t>
            </a:r>
            <a:endParaRPr lang="en-GB" dirty="0"/>
          </a:p>
        </p:txBody>
      </p:sp>
      <p:sp>
        <p:nvSpPr>
          <p:cNvPr id="3" name="Content Placeholder 2">
            <a:extLst>
              <a:ext uri="{FF2B5EF4-FFF2-40B4-BE49-F238E27FC236}">
                <a16:creationId xmlns:a16="http://schemas.microsoft.com/office/drawing/2014/main" id="{13FA12E9-46A4-4D5C-9623-C3F42140E770}"/>
              </a:ext>
            </a:extLst>
          </p:cNvPr>
          <p:cNvSpPr>
            <a:spLocks noGrp="1"/>
          </p:cNvSpPr>
          <p:nvPr>
            <p:ph idx="1"/>
          </p:nvPr>
        </p:nvSpPr>
        <p:spPr>
          <a:xfrm>
            <a:off x="838200" y="1825625"/>
            <a:ext cx="5393361" cy="4351338"/>
          </a:xfrm>
        </p:spPr>
        <p:txBody>
          <a:bodyPr>
            <a:normAutofit/>
          </a:bodyPr>
          <a:lstStyle/>
          <a:p>
            <a:r>
              <a:rPr lang="en-GB"/>
              <a:t>Where is your partner playing?  </a:t>
            </a:r>
          </a:p>
          <a:p>
            <a:r>
              <a:rPr lang="en-GB"/>
              <a:t>What's their belief, what's their fear?  </a:t>
            </a:r>
          </a:p>
          <a:p>
            <a:r>
              <a:rPr lang="en-GB"/>
              <a:t>Why are they doing what they are doing? </a:t>
            </a:r>
          </a:p>
        </p:txBody>
      </p:sp>
      <p:pic>
        <p:nvPicPr>
          <p:cNvPr id="4" name="Picture 3">
            <a:extLst>
              <a:ext uri="{FF2B5EF4-FFF2-40B4-BE49-F238E27FC236}">
                <a16:creationId xmlns:a16="http://schemas.microsoft.com/office/drawing/2014/main" id="{093A1B85-A47B-43A6-A838-FAA8B8451BDA}"/>
              </a:ext>
            </a:extLst>
          </p:cNvPr>
          <p:cNvPicPr>
            <a:picLocks noChangeAspect="1"/>
          </p:cNvPicPr>
          <p:nvPr/>
        </p:nvPicPr>
        <p:blipFill rotWithShape="1">
          <a:blip r:embed="rId2"/>
          <a:srcRect t="13812" r="-2" b="19437"/>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1" name="Arc 1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Oval 1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712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23622FBB-C878-4B48-A27B-360262372D88}"/>
              </a:ext>
            </a:extLst>
          </p:cNvPr>
          <p:cNvSpPr>
            <a:spLocks noGrp="1"/>
          </p:cNvSpPr>
          <p:nvPr>
            <p:ph type="title"/>
          </p:nvPr>
        </p:nvSpPr>
        <p:spPr>
          <a:xfrm>
            <a:off x="838200" y="365125"/>
            <a:ext cx="5393361" cy="1325563"/>
          </a:xfrm>
        </p:spPr>
        <p:txBody>
          <a:bodyPr>
            <a:normAutofit/>
          </a:bodyPr>
          <a:lstStyle/>
          <a:p>
            <a:r>
              <a:rPr lang="en-GB"/>
              <a:t> 3  ASSIGNMENT</a:t>
            </a:r>
          </a:p>
        </p:txBody>
      </p:sp>
      <p:sp>
        <p:nvSpPr>
          <p:cNvPr id="3" name="Content Placeholder 2">
            <a:extLst>
              <a:ext uri="{FF2B5EF4-FFF2-40B4-BE49-F238E27FC236}">
                <a16:creationId xmlns:a16="http://schemas.microsoft.com/office/drawing/2014/main" id="{3CB7F319-6F15-47C4-B034-5C96E24CF430}"/>
              </a:ext>
            </a:extLst>
          </p:cNvPr>
          <p:cNvSpPr>
            <a:spLocks noGrp="1"/>
          </p:cNvSpPr>
          <p:nvPr>
            <p:ph idx="1"/>
          </p:nvPr>
        </p:nvSpPr>
        <p:spPr>
          <a:xfrm>
            <a:off x="838200" y="1825625"/>
            <a:ext cx="5393361" cy="4351338"/>
          </a:xfrm>
        </p:spPr>
        <p:txBody>
          <a:bodyPr>
            <a:normAutofit/>
          </a:bodyPr>
          <a:lstStyle/>
          <a:p>
            <a:r>
              <a:rPr lang="en-GB"/>
              <a:t> What are you committed to?  </a:t>
            </a:r>
          </a:p>
          <a:p>
            <a:r>
              <a:rPr lang="en-GB"/>
              <a:t>How are you going to break through?  How are you going to get out of yourself? #</a:t>
            </a:r>
          </a:p>
          <a:p>
            <a:r>
              <a:rPr lang="en-GB"/>
              <a:t>What could jump this relationship to a new level? </a:t>
            </a:r>
          </a:p>
          <a:p>
            <a:r>
              <a:rPr lang="en-GB"/>
              <a:t>What could you share from your soul? </a:t>
            </a:r>
          </a:p>
        </p:txBody>
      </p:sp>
      <p:pic>
        <p:nvPicPr>
          <p:cNvPr id="5" name="Picture 4">
            <a:extLst>
              <a:ext uri="{FF2B5EF4-FFF2-40B4-BE49-F238E27FC236}">
                <a16:creationId xmlns:a16="http://schemas.microsoft.com/office/drawing/2014/main" id="{C73DD6D1-E6DB-4FDF-8EB0-248BF57778BC}"/>
              </a:ext>
            </a:extLst>
          </p:cNvPr>
          <p:cNvPicPr>
            <a:picLocks noChangeAspect="1"/>
          </p:cNvPicPr>
          <p:nvPr/>
        </p:nvPicPr>
        <p:blipFill rotWithShape="1">
          <a:blip r:embed="rId2"/>
          <a:srcRect l="33499" r="2"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2" name="Arc 11">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Oval 13">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0136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1D7EC86-7CB9-431D-8AC3-8AAF0440B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D4B9777F-B610-419B-9193-80306388F3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c 12">
            <a:extLst>
              <a:ext uri="{FF2B5EF4-FFF2-40B4-BE49-F238E27FC236}">
                <a16:creationId xmlns:a16="http://schemas.microsoft.com/office/drawing/2014/main" id="{311F016A-A753-449B-9EA6-322199B71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7715">
            <a:off x="1108520" y="775849"/>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CF5311D-CE67-465A-9F58-580CBAD21233}"/>
              </a:ext>
            </a:extLst>
          </p:cNvPr>
          <p:cNvSpPr>
            <a:spLocks noGrp="1"/>
          </p:cNvSpPr>
          <p:nvPr>
            <p:ph type="ctrTitle"/>
          </p:nvPr>
        </p:nvSpPr>
        <p:spPr>
          <a:xfrm>
            <a:off x="860742" y="1124988"/>
            <a:ext cx="4425962" cy="2387600"/>
          </a:xfrm>
        </p:spPr>
        <p:txBody>
          <a:bodyPr>
            <a:normAutofit/>
          </a:bodyPr>
          <a:lstStyle/>
          <a:p>
            <a:pPr algn="l"/>
            <a:br>
              <a:rPr lang="en-GB" sz="3300" b="1"/>
            </a:br>
            <a:r>
              <a:rPr lang="en-GB" sz="3300" b="1"/>
              <a:t>Skill 2: Give Your Partner What  They Really Need</a:t>
            </a:r>
            <a:br>
              <a:rPr lang="en-GB" sz="3300"/>
            </a:br>
            <a:endParaRPr lang="en-GB" sz="3300"/>
          </a:p>
        </p:txBody>
      </p:sp>
      <p:sp>
        <p:nvSpPr>
          <p:cNvPr id="3" name="Subtitle 2">
            <a:extLst>
              <a:ext uri="{FF2B5EF4-FFF2-40B4-BE49-F238E27FC236}">
                <a16:creationId xmlns:a16="http://schemas.microsoft.com/office/drawing/2014/main" id="{D8EFACCB-50B3-4C4D-9A1B-79D371A8FD64}"/>
              </a:ext>
            </a:extLst>
          </p:cNvPr>
          <p:cNvSpPr>
            <a:spLocks noGrp="1"/>
          </p:cNvSpPr>
          <p:nvPr>
            <p:ph type="subTitle" idx="1"/>
          </p:nvPr>
        </p:nvSpPr>
        <p:spPr>
          <a:xfrm>
            <a:off x="860742" y="3633691"/>
            <a:ext cx="4425962" cy="1655762"/>
          </a:xfrm>
        </p:spPr>
        <p:txBody>
          <a:bodyPr>
            <a:normAutofit/>
          </a:bodyPr>
          <a:lstStyle/>
          <a:p>
            <a:pPr algn="l"/>
            <a:r>
              <a:rPr lang="en-GB"/>
              <a:t>FROM SELFISH TO SELFLESSNESS: </a:t>
            </a:r>
          </a:p>
          <a:p>
            <a:pPr algn="l"/>
            <a:r>
              <a:rPr lang="en-GB"/>
              <a:t> THE POWER OF UNCONDITIONAL LOVE</a:t>
            </a:r>
          </a:p>
          <a:p>
            <a:pPr algn="l"/>
            <a:endParaRPr lang="en-GB"/>
          </a:p>
        </p:txBody>
      </p:sp>
      <p:pic>
        <p:nvPicPr>
          <p:cNvPr id="4" name="Picture 3">
            <a:extLst>
              <a:ext uri="{FF2B5EF4-FFF2-40B4-BE49-F238E27FC236}">
                <a16:creationId xmlns:a16="http://schemas.microsoft.com/office/drawing/2014/main" id="{6C3B6459-1AA9-4BE4-AE23-5FF88B9170A1}"/>
              </a:ext>
            </a:extLst>
          </p:cNvPr>
          <p:cNvPicPr>
            <a:picLocks noChangeAspect="1"/>
          </p:cNvPicPr>
          <p:nvPr/>
        </p:nvPicPr>
        <p:blipFill rotWithShape="1">
          <a:blip r:embed="rId2"/>
          <a:srcRect l="16574" r="22922" b="1"/>
          <a:stretch/>
        </p:blipFill>
        <p:spPr>
          <a:xfrm>
            <a:off x="5733768" y="-1"/>
            <a:ext cx="6458232" cy="6858001"/>
          </a:xfrm>
          <a:custGeom>
            <a:avLst/>
            <a:gdLst/>
            <a:ahLst/>
            <a:cxnLst/>
            <a:rect l="l" t="t" r="r" b="b"/>
            <a:pathLst>
              <a:path w="6458232" h="6858001">
                <a:moveTo>
                  <a:pt x="2209000" y="0"/>
                </a:moveTo>
                <a:lnTo>
                  <a:pt x="6458232" y="0"/>
                </a:lnTo>
                <a:lnTo>
                  <a:pt x="6458232" y="6858001"/>
                </a:lnTo>
                <a:lnTo>
                  <a:pt x="651045" y="6858001"/>
                </a:lnTo>
                <a:lnTo>
                  <a:pt x="635146" y="6830200"/>
                </a:lnTo>
                <a:cubicBezTo>
                  <a:pt x="230085" y="6080469"/>
                  <a:pt x="0" y="5221296"/>
                  <a:pt x="0" y="4308089"/>
                </a:cubicBezTo>
                <a:cubicBezTo>
                  <a:pt x="0" y="2572997"/>
                  <a:pt x="830606" y="1032965"/>
                  <a:pt x="2113832" y="68046"/>
                </a:cubicBezTo>
                <a:close/>
              </a:path>
            </a:pathLst>
          </a:custGeom>
        </p:spPr>
      </p:pic>
      <p:sp>
        <p:nvSpPr>
          <p:cNvPr id="15" name="Rectangle 14">
            <a:extLst>
              <a:ext uri="{FF2B5EF4-FFF2-40B4-BE49-F238E27FC236}">
                <a16:creationId xmlns:a16="http://schemas.microsoft.com/office/drawing/2014/main" id="{95106A28-883A-4993-BF9E-C403B81A8D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94269" y="4274457"/>
            <a:ext cx="825256" cy="825256"/>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F5AE4E4F-9F4C-43ED-8299-9BD63B74E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742" y="5649686"/>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9620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F094241E-B919-4C3A-8D8A-725427F78A9F}"/>
              </a:ext>
            </a:extLst>
          </p:cNvPr>
          <p:cNvSpPr>
            <a:spLocks noGrp="1"/>
          </p:cNvSpPr>
          <p:nvPr>
            <p:ph type="title"/>
          </p:nvPr>
        </p:nvSpPr>
        <p:spPr>
          <a:xfrm>
            <a:off x="838200" y="365125"/>
            <a:ext cx="5393361" cy="1325563"/>
          </a:xfrm>
        </p:spPr>
        <p:txBody>
          <a:bodyPr>
            <a:normAutofit/>
          </a:bodyPr>
          <a:lstStyle/>
          <a:p>
            <a:r>
              <a:rPr lang="en-GB" sz="2800"/>
              <a:t>Creating Level Three Relationships takes hard work and continuous effort</a:t>
            </a:r>
          </a:p>
        </p:txBody>
      </p:sp>
      <p:sp>
        <p:nvSpPr>
          <p:cNvPr id="3" name="Content Placeholder 2">
            <a:extLst>
              <a:ext uri="{FF2B5EF4-FFF2-40B4-BE49-F238E27FC236}">
                <a16:creationId xmlns:a16="http://schemas.microsoft.com/office/drawing/2014/main" id="{04A83FE3-27D2-4DAD-A2C2-68C9468457A7}"/>
              </a:ext>
            </a:extLst>
          </p:cNvPr>
          <p:cNvSpPr>
            <a:spLocks noGrp="1"/>
          </p:cNvSpPr>
          <p:nvPr>
            <p:ph idx="1"/>
          </p:nvPr>
        </p:nvSpPr>
        <p:spPr>
          <a:xfrm>
            <a:off x="838200" y="1825625"/>
            <a:ext cx="5393361" cy="4351338"/>
          </a:xfrm>
        </p:spPr>
        <p:txBody>
          <a:bodyPr>
            <a:normAutofit/>
          </a:bodyPr>
          <a:lstStyle/>
          <a:p>
            <a:r>
              <a:rPr lang="en-GB"/>
              <a:t>Level Three Relationships provide support in times that we struggle, unconditional love, and a reason for doing many of the things we do, which helps give our lives meaning. Level Three Relationships provide us with a sense of identity and belonging.</a:t>
            </a:r>
          </a:p>
          <a:p>
            <a:endParaRPr lang="en-GB"/>
          </a:p>
        </p:txBody>
      </p:sp>
      <p:pic>
        <p:nvPicPr>
          <p:cNvPr id="4" name="Picture 3">
            <a:extLst>
              <a:ext uri="{FF2B5EF4-FFF2-40B4-BE49-F238E27FC236}">
                <a16:creationId xmlns:a16="http://schemas.microsoft.com/office/drawing/2014/main" id="{32B7B19F-1F5B-4677-B2CC-545DDF273641}"/>
              </a:ext>
            </a:extLst>
          </p:cNvPr>
          <p:cNvPicPr>
            <a:picLocks noChangeAspect="1"/>
          </p:cNvPicPr>
          <p:nvPr/>
        </p:nvPicPr>
        <p:blipFill rotWithShape="1">
          <a:blip r:embed="rId2"/>
          <a:srcRect t="18721" r="-1" b="6279"/>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1" name="Arc 1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Oval 1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649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651FA3-B4A1-4E98-9B71-4CF8208779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F3C218-C157-425D-B074-263B16A6B901}"/>
              </a:ext>
            </a:extLst>
          </p:cNvPr>
          <p:cNvSpPr>
            <a:spLocks noGrp="1"/>
          </p:cNvSpPr>
          <p:nvPr>
            <p:ph type="title"/>
          </p:nvPr>
        </p:nvSpPr>
        <p:spPr>
          <a:xfrm>
            <a:off x="643466" y="753626"/>
            <a:ext cx="5334930" cy="3004145"/>
          </a:xfrm>
        </p:spPr>
        <p:txBody>
          <a:bodyPr vert="horz" lIns="91440" tIns="45720" rIns="91440" bIns="45720" rtlCol="0" anchor="b">
            <a:normAutofit/>
          </a:bodyPr>
          <a:lstStyle/>
          <a:p>
            <a:pPr algn="ctr"/>
            <a:r>
              <a:rPr lang="en-US" sz="4700"/>
              <a:t>Here are some Steps You Can Take To Begin to Build Level 3 Relationships</a:t>
            </a:r>
          </a:p>
        </p:txBody>
      </p:sp>
      <p:sp>
        <p:nvSpPr>
          <p:cNvPr id="11" name="Freeform: Shape 10">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4059"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03994"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4" name="Content Placeholder 3">
            <a:extLst>
              <a:ext uri="{FF2B5EF4-FFF2-40B4-BE49-F238E27FC236}">
                <a16:creationId xmlns:a16="http://schemas.microsoft.com/office/drawing/2014/main" id="{D5F4696B-2593-45E2-A0E0-7E344880C4EB}"/>
              </a:ext>
            </a:extLst>
          </p:cNvPr>
          <p:cNvPicPr>
            <a:picLocks noGrp="1" noChangeAspect="1"/>
          </p:cNvPicPr>
          <p:nvPr>
            <p:ph idx="1"/>
          </p:nvPr>
        </p:nvPicPr>
        <p:blipFill rotWithShape="1">
          <a:blip r:embed="rId2"/>
          <a:srcRect l="10697" r="22803" b="-1"/>
          <a:stretch/>
        </p:blipFill>
        <p:spPr>
          <a:xfrm>
            <a:off x="6595884" y="57974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15" name="Freeform: Shape 14">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67336"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32259"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4059"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Shape 20">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382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230810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5ACC5D46-8EDD-47CD-B8C8-10B62FF8BF51}"/>
              </a:ext>
            </a:extLst>
          </p:cNvPr>
          <p:cNvSpPr>
            <a:spLocks noGrp="1"/>
          </p:cNvSpPr>
          <p:nvPr>
            <p:ph type="title"/>
          </p:nvPr>
        </p:nvSpPr>
        <p:spPr>
          <a:xfrm>
            <a:off x="838200" y="365125"/>
            <a:ext cx="5393361" cy="1325563"/>
          </a:xfrm>
        </p:spPr>
        <p:txBody>
          <a:bodyPr>
            <a:normAutofit/>
          </a:bodyPr>
          <a:lstStyle/>
          <a:p>
            <a:r>
              <a:rPr lang="en-GB" sz="3100"/>
              <a:t>RELATIONSHIPS WITH WOMEN</a:t>
            </a:r>
            <a:br>
              <a:rPr lang="en-GB" sz="3100"/>
            </a:br>
            <a:endParaRPr lang="en-GB" sz="3100"/>
          </a:p>
        </p:txBody>
      </p:sp>
      <p:sp>
        <p:nvSpPr>
          <p:cNvPr id="3" name="Content Placeholder 2">
            <a:extLst>
              <a:ext uri="{FF2B5EF4-FFF2-40B4-BE49-F238E27FC236}">
                <a16:creationId xmlns:a16="http://schemas.microsoft.com/office/drawing/2014/main" id="{E634DD59-7A2D-4F6D-8FF3-FFA334DC64E1}"/>
              </a:ext>
            </a:extLst>
          </p:cNvPr>
          <p:cNvSpPr>
            <a:spLocks noGrp="1"/>
          </p:cNvSpPr>
          <p:nvPr>
            <p:ph idx="1"/>
          </p:nvPr>
        </p:nvSpPr>
        <p:spPr>
          <a:xfrm>
            <a:off x="838200" y="1825625"/>
            <a:ext cx="5393361" cy="4351338"/>
          </a:xfrm>
        </p:spPr>
        <p:txBody>
          <a:bodyPr>
            <a:normAutofit/>
          </a:bodyPr>
          <a:lstStyle/>
          <a:p>
            <a:r>
              <a:rPr lang="en-GB"/>
              <a:t>If you want your woman to be fully alive – if you want her core, her passion, her energy – then the ﬁrst thing you must understand is her fundamental needs. When you meet those needs, you will help her step into her true self.</a:t>
            </a:r>
          </a:p>
        </p:txBody>
      </p:sp>
      <p:pic>
        <p:nvPicPr>
          <p:cNvPr id="4" name="Picture 3">
            <a:extLst>
              <a:ext uri="{FF2B5EF4-FFF2-40B4-BE49-F238E27FC236}">
                <a16:creationId xmlns:a16="http://schemas.microsoft.com/office/drawing/2014/main" id="{C3BE1E7E-82E8-40DB-A6AD-A8646305BECD}"/>
              </a:ext>
            </a:extLst>
          </p:cNvPr>
          <p:cNvPicPr>
            <a:picLocks noChangeAspect="1"/>
          </p:cNvPicPr>
          <p:nvPr/>
        </p:nvPicPr>
        <p:blipFill rotWithShape="1">
          <a:blip r:embed="rId2"/>
          <a:srcRect l="8491" r="25011"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1" name="Arc 1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Oval 1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2414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5AAB2676-E776-4FA1-BFEB-B5852FFBBE6E}"/>
              </a:ext>
            </a:extLst>
          </p:cNvPr>
          <p:cNvSpPr>
            <a:spLocks noGrp="1"/>
          </p:cNvSpPr>
          <p:nvPr>
            <p:ph type="title"/>
          </p:nvPr>
        </p:nvSpPr>
        <p:spPr>
          <a:xfrm>
            <a:off x="838200" y="365125"/>
            <a:ext cx="5393361" cy="1325563"/>
          </a:xfrm>
        </p:spPr>
        <p:txBody>
          <a:bodyPr>
            <a:normAutofit/>
          </a:bodyPr>
          <a:lstStyle/>
          <a:p>
            <a:r>
              <a:rPr lang="en-GB"/>
              <a:t>RELATIONSHIPS WITH WOMEN</a:t>
            </a:r>
          </a:p>
        </p:txBody>
      </p:sp>
      <p:sp>
        <p:nvSpPr>
          <p:cNvPr id="3" name="Content Placeholder 2">
            <a:extLst>
              <a:ext uri="{FF2B5EF4-FFF2-40B4-BE49-F238E27FC236}">
                <a16:creationId xmlns:a16="http://schemas.microsoft.com/office/drawing/2014/main" id="{E5895E77-7F97-4AEB-91AB-5501B6B13FB1}"/>
              </a:ext>
            </a:extLst>
          </p:cNvPr>
          <p:cNvSpPr>
            <a:spLocks noGrp="1"/>
          </p:cNvSpPr>
          <p:nvPr>
            <p:ph idx="1"/>
          </p:nvPr>
        </p:nvSpPr>
        <p:spPr>
          <a:xfrm>
            <a:off x="838200" y="1825625"/>
            <a:ext cx="5393361" cy="4351338"/>
          </a:xfrm>
        </p:spPr>
        <p:txBody>
          <a:bodyPr>
            <a:normAutofit/>
          </a:bodyPr>
          <a:lstStyle/>
          <a:p>
            <a:r>
              <a:rPr lang="en-GB"/>
              <a:t>Her beautiful, feminine energy will radiate like never before! She will open up to you, she will draw you in, and you will create a closer connection and a deeper level of intimacy than you ever imagined possible</a:t>
            </a:r>
          </a:p>
          <a:p>
            <a:endParaRPr lang="en-GB"/>
          </a:p>
        </p:txBody>
      </p:sp>
      <p:pic>
        <p:nvPicPr>
          <p:cNvPr id="4" name="Picture 3">
            <a:extLst>
              <a:ext uri="{FF2B5EF4-FFF2-40B4-BE49-F238E27FC236}">
                <a16:creationId xmlns:a16="http://schemas.microsoft.com/office/drawing/2014/main" id="{050A3A3F-AE2C-41B6-B70C-9CCB9241D761}"/>
              </a:ext>
            </a:extLst>
          </p:cNvPr>
          <p:cNvPicPr>
            <a:picLocks noChangeAspect="1"/>
          </p:cNvPicPr>
          <p:nvPr/>
        </p:nvPicPr>
        <p:blipFill rotWithShape="1">
          <a:blip r:embed="rId2"/>
          <a:srcRect l="8491" r="25011"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1" name="Arc 1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Oval 1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0998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06D71051-9101-461B-81CE-C85E6C0A40D2}"/>
              </a:ext>
            </a:extLst>
          </p:cNvPr>
          <p:cNvSpPr>
            <a:spLocks noGrp="1"/>
          </p:cNvSpPr>
          <p:nvPr>
            <p:ph type="title"/>
          </p:nvPr>
        </p:nvSpPr>
        <p:spPr>
          <a:xfrm>
            <a:off x="838200" y="365125"/>
            <a:ext cx="5393361" cy="1325563"/>
          </a:xfrm>
        </p:spPr>
        <p:txBody>
          <a:bodyPr>
            <a:normAutofit/>
          </a:bodyPr>
          <a:lstStyle/>
          <a:p>
            <a:r>
              <a:rPr lang="en-GB" sz="3100"/>
              <a:t>Women need to feel understood</a:t>
            </a:r>
            <a:br>
              <a:rPr lang="en-GB" sz="3100"/>
            </a:br>
            <a:endParaRPr lang="en-GB" sz="3100"/>
          </a:p>
        </p:txBody>
      </p:sp>
      <p:sp>
        <p:nvSpPr>
          <p:cNvPr id="3" name="Content Placeholder 2">
            <a:extLst>
              <a:ext uri="{FF2B5EF4-FFF2-40B4-BE49-F238E27FC236}">
                <a16:creationId xmlns:a16="http://schemas.microsoft.com/office/drawing/2014/main" id="{9E3159DF-4D8A-4778-B7FD-2B86ECBFA61F}"/>
              </a:ext>
            </a:extLst>
          </p:cNvPr>
          <p:cNvSpPr>
            <a:spLocks noGrp="1"/>
          </p:cNvSpPr>
          <p:nvPr>
            <p:ph idx="1"/>
          </p:nvPr>
        </p:nvSpPr>
        <p:spPr>
          <a:xfrm>
            <a:off x="838200" y="1825625"/>
            <a:ext cx="5393361" cy="4351338"/>
          </a:xfrm>
        </p:spPr>
        <p:txBody>
          <a:bodyPr>
            <a:normAutofit/>
          </a:bodyPr>
          <a:lstStyle/>
          <a:p>
            <a:r>
              <a:rPr lang="en-GB"/>
              <a:t>Women need a reason to make love – men just need a place. Remember, women are incredibly sensitive to context. When a woman doesn’t feel understood, she closes up. She becomes less feminine and shifts into a more masculine facade. </a:t>
            </a:r>
          </a:p>
          <a:p>
            <a:endParaRPr lang="en-GB"/>
          </a:p>
        </p:txBody>
      </p:sp>
      <p:pic>
        <p:nvPicPr>
          <p:cNvPr id="4" name="Picture 3">
            <a:extLst>
              <a:ext uri="{FF2B5EF4-FFF2-40B4-BE49-F238E27FC236}">
                <a16:creationId xmlns:a16="http://schemas.microsoft.com/office/drawing/2014/main" id="{B385EC17-FAF0-43FD-8C10-5EE86B2C33D1}"/>
              </a:ext>
            </a:extLst>
          </p:cNvPr>
          <p:cNvPicPr>
            <a:picLocks noChangeAspect="1"/>
          </p:cNvPicPr>
          <p:nvPr/>
        </p:nvPicPr>
        <p:blipFill rotWithShape="1">
          <a:blip r:embed="rId2"/>
          <a:srcRect l="9950" r="23552"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1" name="Arc 1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Oval 1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625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FFC058-6BBA-4902-8F54-405CAF30CC7E}"/>
              </a:ext>
            </a:extLst>
          </p:cNvPr>
          <p:cNvPicPr>
            <a:picLocks noChangeAspect="1"/>
          </p:cNvPicPr>
          <p:nvPr/>
        </p:nvPicPr>
        <p:blipFill rotWithShape="1">
          <a:blip r:embed="rId2">
            <a:alphaModFix amt="35000"/>
          </a:blip>
          <a:srcRect t="11204" b="4210"/>
          <a:stretch/>
        </p:blipFill>
        <p:spPr>
          <a:xfrm>
            <a:off x="20" y="10"/>
            <a:ext cx="12191980" cy="6857990"/>
          </a:xfrm>
          <a:prstGeom prst="rect">
            <a:avLst/>
          </a:prstGeom>
        </p:spPr>
      </p:pic>
      <p:sp>
        <p:nvSpPr>
          <p:cNvPr id="2" name="Title 1">
            <a:extLst>
              <a:ext uri="{FF2B5EF4-FFF2-40B4-BE49-F238E27FC236}">
                <a16:creationId xmlns:a16="http://schemas.microsoft.com/office/drawing/2014/main" id="{4DF33513-1557-4DE6-91E6-93D93D5D02BB}"/>
              </a:ext>
            </a:extLst>
          </p:cNvPr>
          <p:cNvSpPr>
            <a:spLocks noGrp="1"/>
          </p:cNvSpPr>
          <p:nvPr>
            <p:ph type="title"/>
          </p:nvPr>
        </p:nvSpPr>
        <p:spPr/>
        <p:txBody>
          <a:bodyPr>
            <a:normAutofit/>
          </a:bodyPr>
          <a:lstStyle/>
          <a:p>
            <a:r>
              <a:rPr lang="en-GB">
                <a:solidFill>
                  <a:srgbClr val="FFFFFF"/>
                </a:solidFill>
              </a:rPr>
              <a:t>Women need to feel understood</a:t>
            </a:r>
          </a:p>
        </p:txBody>
      </p:sp>
      <p:sp>
        <p:nvSpPr>
          <p:cNvPr id="3" name="Content Placeholder 2">
            <a:extLst>
              <a:ext uri="{FF2B5EF4-FFF2-40B4-BE49-F238E27FC236}">
                <a16:creationId xmlns:a16="http://schemas.microsoft.com/office/drawing/2014/main" id="{6B5FB131-AFA1-40F3-B929-963A62193FF8}"/>
              </a:ext>
            </a:extLst>
          </p:cNvPr>
          <p:cNvSpPr>
            <a:spLocks noGrp="1"/>
          </p:cNvSpPr>
          <p:nvPr>
            <p:ph idx="1"/>
          </p:nvPr>
        </p:nvSpPr>
        <p:spPr/>
        <p:txBody>
          <a:bodyPr>
            <a:normAutofit/>
          </a:bodyPr>
          <a:lstStyle/>
          <a:p>
            <a:r>
              <a:rPr lang="en-GB">
                <a:solidFill>
                  <a:srgbClr val="FFFFFF"/>
                </a:solidFill>
              </a:rPr>
              <a:t>When a woman does feel understood, however, she relaxes. She feels more comfortable and continues to open up, which allows you to form a closer bond. Women need that type of connection to trust you, and trust is necessary for intimacy.</a:t>
            </a:r>
          </a:p>
          <a:p>
            <a:endParaRPr lang="en-GB">
              <a:solidFill>
                <a:srgbClr val="FFFFFF"/>
              </a:solidFill>
            </a:endParaRPr>
          </a:p>
        </p:txBody>
      </p:sp>
    </p:spTree>
    <p:extLst>
      <p:ext uri="{BB962C8B-B14F-4D97-AF65-F5344CB8AC3E}">
        <p14:creationId xmlns:p14="http://schemas.microsoft.com/office/powerpoint/2010/main" val="4231416282"/>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25C5EC2C-E789-401C-A69B-7A85F93167F6}"/>
              </a:ext>
            </a:extLst>
          </p:cNvPr>
          <p:cNvSpPr>
            <a:spLocks noGrp="1"/>
          </p:cNvSpPr>
          <p:nvPr>
            <p:ph type="title"/>
          </p:nvPr>
        </p:nvSpPr>
        <p:spPr>
          <a:xfrm>
            <a:off x="838200" y="365125"/>
            <a:ext cx="5393361" cy="1325563"/>
          </a:xfrm>
        </p:spPr>
        <p:txBody>
          <a:bodyPr>
            <a:normAutofit/>
          </a:bodyPr>
          <a:lstStyle/>
          <a:p>
            <a:r>
              <a:rPr lang="en-GB" sz="3700"/>
              <a:t>Women need to feel seen</a:t>
            </a:r>
            <a:br>
              <a:rPr lang="en-GB" sz="3700"/>
            </a:br>
            <a:endParaRPr lang="en-GB" sz="3700"/>
          </a:p>
        </p:txBody>
      </p:sp>
      <p:sp>
        <p:nvSpPr>
          <p:cNvPr id="3" name="Content Placeholder 2">
            <a:extLst>
              <a:ext uri="{FF2B5EF4-FFF2-40B4-BE49-F238E27FC236}">
                <a16:creationId xmlns:a16="http://schemas.microsoft.com/office/drawing/2014/main" id="{33C8120D-0C93-42F3-A977-E1FE260CB060}"/>
              </a:ext>
            </a:extLst>
          </p:cNvPr>
          <p:cNvSpPr>
            <a:spLocks noGrp="1"/>
          </p:cNvSpPr>
          <p:nvPr>
            <p:ph idx="1"/>
          </p:nvPr>
        </p:nvSpPr>
        <p:spPr>
          <a:xfrm>
            <a:off x="838200" y="1825625"/>
            <a:ext cx="5393361" cy="4351338"/>
          </a:xfrm>
        </p:spPr>
        <p:txBody>
          <a:bodyPr>
            <a:normAutofit/>
          </a:bodyPr>
          <a:lstStyle/>
          <a:p>
            <a:r>
              <a:rPr lang="en-GB"/>
              <a:t>You may love your woman, but that doesn’t mean you make her feel seen. And women do not want to feel invisible – especially to their partners. </a:t>
            </a:r>
          </a:p>
        </p:txBody>
      </p:sp>
      <p:pic>
        <p:nvPicPr>
          <p:cNvPr id="4" name="Picture 3">
            <a:extLst>
              <a:ext uri="{FF2B5EF4-FFF2-40B4-BE49-F238E27FC236}">
                <a16:creationId xmlns:a16="http://schemas.microsoft.com/office/drawing/2014/main" id="{418E8463-2161-443F-BDEF-C460572DB37D}"/>
              </a:ext>
            </a:extLst>
          </p:cNvPr>
          <p:cNvPicPr>
            <a:picLocks noChangeAspect="1"/>
          </p:cNvPicPr>
          <p:nvPr/>
        </p:nvPicPr>
        <p:blipFill rotWithShape="1">
          <a:blip r:embed="rId2"/>
          <a:srcRect l="33499" r="2"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1" name="Arc 1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Oval 1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566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FDA0F9F-446F-4D78-AD4E-6C0E376F360D}"/>
              </a:ext>
            </a:extLst>
          </p:cNvPr>
          <p:cNvSpPr>
            <a:spLocks noGrp="1"/>
          </p:cNvSpPr>
          <p:nvPr>
            <p:ph type="title"/>
          </p:nvPr>
        </p:nvSpPr>
        <p:spPr>
          <a:xfrm>
            <a:off x="838200" y="365125"/>
            <a:ext cx="5393361" cy="1325563"/>
          </a:xfrm>
        </p:spPr>
        <p:txBody>
          <a:bodyPr>
            <a:normAutofit/>
          </a:bodyPr>
          <a:lstStyle/>
          <a:p>
            <a:r>
              <a:rPr lang="en-GB"/>
              <a:t>Women need to feel seen</a:t>
            </a:r>
          </a:p>
        </p:txBody>
      </p:sp>
      <p:sp>
        <p:nvSpPr>
          <p:cNvPr id="3" name="Content Placeholder 2">
            <a:extLst>
              <a:ext uri="{FF2B5EF4-FFF2-40B4-BE49-F238E27FC236}">
                <a16:creationId xmlns:a16="http://schemas.microsoft.com/office/drawing/2014/main" id="{15948289-BBE8-4719-A043-6197FF339EE3}"/>
              </a:ext>
            </a:extLst>
          </p:cNvPr>
          <p:cNvSpPr>
            <a:spLocks noGrp="1"/>
          </p:cNvSpPr>
          <p:nvPr>
            <p:ph idx="1"/>
          </p:nvPr>
        </p:nvSpPr>
        <p:spPr>
          <a:xfrm>
            <a:off x="838200" y="1825625"/>
            <a:ext cx="5393361" cy="4351338"/>
          </a:xfrm>
        </p:spPr>
        <p:txBody>
          <a:bodyPr>
            <a:normAutofit/>
          </a:bodyPr>
          <a:lstStyle/>
          <a:p>
            <a:r>
              <a:rPr lang="en-GB"/>
              <a:t>Your presence is one of the greatest gifts you can give to her. Look her in the eyes when you speak to her. Take the time to notice the details. Pay her sincere compliments, not just about her appearance, but about her positive habits or behaviour</a:t>
            </a:r>
          </a:p>
          <a:p>
            <a:endParaRPr lang="en-GB"/>
          </a:p>
        </p:txBody>
      </p:sp>
      <p:pic>
        <p:nvPicPr>
          <p:cNvPr id="4" name="Picture 3">
            <a:extLst>
              <a:ext uri="{FF2B5EF4-FFF2-40B4-BE49-F238E27FC236}">
                <a16:creationId xmlns:a16="http://schemas.microsoft.com/office/drawing/2014/main" id="{30D5E89C-B16A-48DA-B285-9AF828CDEB74}"/>
              </a:ext>
            </a:extLst>
          </p:cNvPr>
          <p:cNvPicPr>
            <a:picLocks noChangeAspect="1"/>
          </p:cNvPicPr>
          <p:nvPr/>
        </p:nvPicPr>
        <p:blipFill rotWithShape="1">
          <a:blip r:embed="rId2"/>
          <a:srcRect l="33499" r="2"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1" name="Arc 1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Oval 1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80336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8010753-82F1-4691-AFA9-ED4AFC5FF3E4}"/>
              </a:ext>
            </a:extLst>
          </p:cNvPr>
          <p:cNvSpPr>
            <a:spLocks noGrp="1"/>
          </p:cNvSpPr>
          <p:nvPr>
            <p:ph type="title"/>
          </p:nvPr>
        </p:nvSpPr>
        <p:spPr>
          <a:xfrm>
            <a:off x="838200" y="365125"/>
            <a:ext cx="5393361" cy="1325563"/>
          </a:xfrm>
        </p:spPr>
        <p:txBody>
          <a:bodyPr>
            <a:normAutofit/>
          </a:bodyPr>
          <a:lstStyle/>
          <a:p>
            <a:r>
              <a:rPr lang="en-GB" sz="3700"/>
              <a:t>Women need to feel safe</a:t>
            </a:r>
            <a:br>
              <a:rPr lang="en-GB" sz="3700"/>
            </a:br>
            <a:endParaRPr lang="en-GB" sz="3700"/>
          </a:p>
        </p:txBody>
      </p:sp>
      <p:sp>
        <p:nvSpPr>
          <p:cNvPr id="3" name="Content Placeholder 2">
            <a:extLst>
              <a:ext uri="{FF2B5EF4-FFF2-40B4-BE49-F238E27FC236}">
                <a16:creationId xmlns:a16="http://schemas.microsoft.com/office/drawing/2014/main" id="{79320D67-DDD1-40E4-AF54-BB6E79E53F68}"/>
              </a:ext>
            </a:extLst>
          </p:cNvPr>
          <p:cNvSpPr>
            <a:spLocks noGrp="1"/>
          </p:cNvSpPr>
          <p:nvPr>
            <p:ph idx="1"/>
          </p:nvPr>
        </p:nvSpPr>
        <p:spPr>
          <a:xfrm>
            <a:off x="838200" y="1825625"/>
            <a:ext cx="5393361" cy="4351338"/>
          </a:xfrm>
        </p:spPr>
        <p:txBody>
          <a:bodyPr>
            <a:normAutofit/>
          </a:bodyPr>
          <a:lstStyle/>
          <a:p>
            <a:r>
              <a:rPr lang="en-GB" sz="2400"/>
              <a:t>Because of their evolutionary history and innate physical differences, women are biologically wired to feel like they need protection. When you understand this, you can begin to see the reason behind some behaviors,</a:t>
            </a:r>
          </a:p>
          <a:p>
            <a:r>
              <a:rPr lang="en-GB" sz="2400"/>
              <a:t> like if she tries to exert control over a situation. While it’s not something you have to just tolerate, you can be loving and start to appreciate what she is going through. </a:t>
            </a:r>
          </a:p>
        </p:txBody>
      </p:sp>
      <p:pic>
        <p:nvPicPr>
          <p:cNvPr id="4" name="Picture 3">
            <a:extLst>
              <a:ext uri="{FF2B5EF4-FFF2-40B4-BE49-F238E27FC236}">
                <a16:creationId xmlns:a16="http://schemas.microsoft.com/office/drawing/2014/main" id="{1F10703D-6C22-4F27-851B-2D1C4ADDDE23}"/>
              </a:ext>
            </a:extLst>
          </p:cNvPr>
          <p:cNvPicPr>
            <a:picLocks noChangeAspect="1"/>
          </p:cNvPicPr>
          <p:nvPr/>
        </p:nvPicPr>
        <p:blipFill rotWithShape="1">
          <a:blip r:embed="rId2"/>
          <a:srcRect l="21376" r="12126"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1" name="Arc 1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Oval 1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78647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74252F68-0E9D-48D9-B48C-5FA32A401231}"/>
              </a:ext>
            </a:extLst>
          </p:cNvPr>
          <p:cNvSpPr>
            <a:spLocks noGrp="1"/>
          </p:cNvSpPr>
          <p:nvPr>
            <p:ph type="title"/>
          </p:nvPr>
        </p:nvSpPr>
        <p:spPr>
          <a:xfrm>
            <a:off x="838200" y="365125"/>
            <a:ext cx="5393361" cy="1325563"/>
          </a:xfrm>
        </p:spPr>
        <p:txBody>
          <a:bodyPr>
            <a:normAutofit/>
          </a:bodyPr>
          <a:lstStyle/>
          <a:p>
            <a:r>
              <a:rPr lang="en-GB"/>
              <a:t>Women need to feel safe</a:t>
            </a:r>
          </a:p>
        </p:txBody>
      </p:sp>
      <p:sp>
        <p:nvSpPr>
          <p:cNvPr id="3" name="Content Placeholder 2">
            <a:extLst>
              <a:ext uri="{FF2B5EF4-FFF2-40B4-BE49-F238E27FC236}">
                <a16:creationId xmlns:a16="http://schemas.microsoft.com/office/drawing/2014/main" id="{357F68EB-326C-4E81-9B2F-E869DDC3C608}"/>
              </a:ext>
            </a:extLst>
          </p:cNvPr>
          <p:cNvSpPr>
            <a:spLocks noGrp="1"/>
          </p:cNvSpPr>
          <p:nvPr>
            <p:ph idx="1"/>
          </p:nvPr>
        </p:nvSpPr>
        <p:spPr>
          <a:xfrm>
            <a:off x="838200" y="1825625"/>
            <a:ext cx="5393361" cy="4351338"/>
          </a:xfrm>
        </p:spPr>
        <p:txBody>
          <a:bodyPr>
            <a:normAutofit/>
          </a:bodyPr>
          <a:lstStyle/>
          <a:p>
            <a:r>
              <a:rPr lang="en-GB"/>
              <a:t>Different things make women feel unsafe, and your job is to discover what those are. She may feel unsafe over little things. And instead of being annoyed by it, your job is to be understanding and show compassion and love. Because when a woman does feel safe, she opens up, she connects, and she feels free to dive into passion</a:t>
            </a:r>
          </a:p>
          <a:p>
            <a:endParaRPr lang="en-GB"/>
          </a:p>
        </p:txBody>
      </p:sp>
      <p:pic>
        <p:nvPicPr>
          <p:cNvPr id="4" name="Picture 3">
            <a:extLst>
              <a:ext uri="{FF2B5EF4-FFF2-40B4-BE49-F238E27FC236}">
                <a16:creationId xmlns:a16="http://schemas.microsoft.com/office/drawing/2014/main" id="{CE46DA13-E598-4389-9705-0AEEDA137CF5}"/>
              </a:ext>
            </a:extLst>
          </p:cNvPr>
          <p:cNvPicPr>
            <a:picLocks noChangeAspect="1"/>
          </p:cNvPicPr>
          <p:nvPr/>
        </p:nvPicPr>
        <p:blipFill rotWithShape="1">
          <a:blip r:embed="rId2"/>
          <a:srcRect l="21376" r="12126"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1" name="Arc 1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Oval 1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5222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86F83-DC42-411C-A792-85651D74C66C}"/>
              </a:ext>
            </a:extLst>
          </p:cNvPr>
          <p:cNvSpPr>
            <a:spLocks noGrp="1"/>
          </p:cNvSpPr>
          <p:nvPr>
            <p:ph type="title"/>
          </p:nvPr>
        </p:nvSpPr>
        <p:spPr>
          <a:xfrm>
            <a:off x="1136428" y="627564"/>
            <a:ext cx="7474172" cy="1325563"/>
          </a:xfrm>
        </p:spPr>
        <p:txBody>
          <a:bodyPr>
            <a:normAutofit/>
          </a:bodyPr>
          <a:lstStyle/>
          <a:p>
            <a:r>
              <a:rPr lang="en-GB" dirty="0"/>
              <a:t>You will learn </a:t>
            </a:r>
            <a:br>
              <a:rPr lang="en-GB" dirty="0"/>
            </a:br>
            <a:endParaRPr lang="en-GB" dirty="0"/>
          </a:p>
        </p:txBody>
      </p:sp>
      <p:sp>
        <p:nvSpPr>
          <p:cNvPr id="3" name="Content Placeholder 2">
            <a:extLst>
              <a:ext uri="{FF2B5EF4-FFF2-40B4-BE49-F238E27FC236}">
                <a16:creationId xmlns:a16="http://schemas.microsoft.com/office/drawing/2014/main" id="{E2E75766-F2C4-40DC-8CBB-605BD39190FD}"/>
              </a:ext>
            </a:extLst>
          </p:cNvPr>
          <p:cNvSpPr>
            <a:spLocks noGrp="1"/>
          </p:cNvSpPr>
          <p:nvPr>
            <p:ph idx="1"/>
          </p:nvPr>
        </p:nvSpPr>
        <p:spPr>
          <a:xfrm>
            <a:off x="428625" y="1571625"/>
            <a:ext cx="8181975" cy="4786313"/>
          </a:xfrm>
        </p:spPr>
        <p:txBody>
          <a:bodyPr anchor="ctr">
            <a:normAutofit/>
          </a:bodyPr>
          <a:lstStyle/>
          <a:p>
            <a:endParaRPr lang="en-GB" sz="1700" dirty="0"/>
          </a:p>
          <a:p>
            <a:r>
              <a:rPr lang="en-GB" sz="1700" dirty="0"/>
              <a:t> </a:t>
            </a:r>
            <a:r>
              <a:rPr lang="en-GB" sz="2400" dirty="0"/>
              <a:t>session “From Selfish to Selflessness: The Liberating Power of Unconditional Love”  will explore the second Master Relationship </a:t>
            </a:r>
          </a:p>
          <a:p>
            <a:endParaRPr lang="en-GB" sz="2400" dirty="0"/>
          </a:p>
          <a:p>
            <a:r>
              <a:rPr lang="en-GB" sz="2400" dirty="0"/>
              <a:t>Skill: Giving Your Partner what They Really Need. Sometimes what matters most in relationship is not what you can do for your partner, but what you will do.  </a:t>
            </a:r>
          </a:p>
          <a:p>
            <a:r>
              <a:rPr lang="en-GB" sz="2400" dirty="0"/>
              <a:t>Everything we do in relationship has natural consequences.  In this session we will learn about the levels of giving and relationship and the natural consequences they create for you and your partner. </a:t>
            </a:r>
          </a:p>
        </p:txBody>
      </p:sp>
      <p:sp>
        <p:nvSpPr>
          <p:cNvPr id="11" name="Rectangle 1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5D3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ECB4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33D1253-DE12-46EE-B4BD-3F0D878187FC}"/>
              </a:ext>
            </a:extLst>
          </p:cNvPr>
          <p:cNvPicPr>
            <a:picLocks noChangeAspect="1"/>
          </p:cNvPicPr>
          <p:nvPr/>
        </p:nvPicPr>
        <p:blipFill rotWithShape="1">
          <a:blip r:embed="rId2"/>
          <a:srcRect t="15413"/>
          <a:stretch/>
        </p:blipFill>
        <p:spPr>
          <a:xfrm>
            <a:off x="9254442" y="3017785"/>
            <a:ext cx="1462088" cy="822429"/>
          </a:xfrm>
          <a:prstGeom prst="rect">
            <a:avLst/>
          </a:prstGeom>
        </p:spPr>
      </p:pic>
    </p:spTree>
    <p:extLst>
      <p:ext uri="{BB962C8B-B14F-4D97-AF65-F5344CB8AC3E}">
        <p14:creationId xmlns:p14="http://schemas.microsoft.com/office/powerpoint/2010/main" val="21615288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3BC09FBE-6D30-4D78-B798-84C9298F5644}"/>
              </a:ext>
            </a:extLst>
          </p:cNvPr>
          <p:cNvSpPr>
            <a:spLocks noGrp="1"/>
          </p:cNvSpPr>
          <p:nvPr>
            <p:ph type="title"/>
          </p:nvPr>
        </p:nvSpPr>
        <p:spPr>
          <a:xfrm>
            <a:off x="838200" y="365125"/>
            <a:ext cx="5393361" cy="1325563"/>
          </a:xfrm>
        </p:spPr>
        <p:txBody>
          <a:bodyPr>
            <a:normAutofit/>
          </a:bodyPr>
          <a:lstStyle/>
          <a:p>
            <a:r>
              <a:rPr lang="en-GB"/>
              <a:t>RELATIONSHIPS WITH MEN</a:t>
            </a:r>
          </a:p>
        </p:txBody>
      </p:sp>
      <p:sp>
        <p:nvSpPr>
          <p:cNvPr id="3" name="Content Placeholder 2">
            <a:extLst>
              <a:ext uri="{FF2B5EF4-FFF2-40B4-BE49-F238E27FC236}">
                <a16:creationId xmlns:a16="http://schemas.microsoft.com/office/drawing/2014/main" id="{E34D6576-F725-4C96-8576-E6A52A6D3ABD}"/>
              </a:ext>
            </a:extLst>
          </p:cNvPr>
          <p:cNvSpPr>
            <a:spLocks noGrp="1"/>
          </p:cNvSpPr>
          <p:nvPr>
            <p:ph idx="1"/>
          </p:nvPr>
        </p:nvSpPr>
        <p:spPr>
          <a:xfrm>
            <a:off x="838200" y="1825625"/>
            <a:ext cx="5393361" cy="4351338"/>
          </a:xfrm>
        </p:spPr>
        <p:txBody>
          <a:bodyPr>
            <a:normAutofit/>
          </a:bodyPr>
          <a:lstStyle/>
          <a:p>
            <a:r>
              <a:rPr lang="en-GB" sz="2600"/>
              <a:t>If you want to create polarity in your relationship, if you want that intense attraction to your man, then you must allow him to step into his masculine core. </a:t>
            </a:r>
          </a:p>
          <a:p>
            <a:r>
              <a:rPr lang="en-GB" sz="2600"/>
              <a:t>And to do this, the ﬁrst thing you must understand is his fundamental needs. Because when you meet those needs, you will unleash his masculine energy - which is a force of nature. </a:t>
            </a:r>
          </a:p>
        </p:txBody>
      </p:sp>
      <p:pic>
        <p:nvPicPr>
          <p:cNvPr id="4" name="Picture 3">
            <a:extLst>
              <a:ext uri="{FF2B5EF4-FFF2-40B4-BE49-F238E27FC236}">
                <a16:creationId xmlns:a16="http://schemas.microsoft.com/office/drawing/2014/main" id="{43E904FF-B5BD-4ADA-BF9C-EB018315C910}"/>
              </a:ext>
            </a:extLst>
          </p:cNvPr>
          <p:cNvPicPr>
            <a:picLocks noChangeAspect="1"/>
          </p:cNvPicPr>
          <p:nvPr/>
        </p:nvPicPr>
        <p:blipFill rotWithShape="1">
          <a:blip r:embed="rId2"/>
          <a:srcRect l="19931" r="20070"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1" name="Arc 1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Oval 1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89776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3993ECC-80DA-471D-B9FC-8D632124E318}"/>
              </a:ext>
            </a:extLst>
          </p:cNvPr>
          <p:cNvSpPr>
            <a:spLocks noGrp="1"/>
          </p:cNvSpPr>
          <p:nvPr>
            <p:ph type="title"/>
          </p:nvPr>
        </p:nvSpPr>
        <p:spPr>
          <a:xfrm>
            <a:off x="838200" y="365125"/>
            <a:ext cx="5393361" cy="1325563"/>
          </a:xfrm>
        </p:spPr>
        <p:txBody>
          <a:bodyPr>
            <a:normAutofit/>
          </a:bodyPr>
          <a:lstStyle/>
          <a:p>
            <a:r>
              <a:rPr lang="en-GB"/>
              <a:t>RELATIONSHIPS WITH MEN</a:t>
            </a:r>
          </a:p>
        </p:txBody>
      </p:sp>
      <p:sp>
        <p:nvSpPr>
          <p:cNvPr id="3" name="Content Placeholder 2">
            <a:extLst>
              <a:ext uri="{FF2B5EF4-FFF2-40B4-BE49-F238E27FC236}">
                <a16:creationId xmlns:a16="http://schemas.microsoft.com/office/drawing/2014/main" id="{61C8E990-C5DC-4B03-B2A8-DDD9BF51FED5}"/>
              </a:ext>
            </a:extLst>
          </p:cNvPr>
          <p:cNvSpPr>
            <a:spLocks noGrp="1"/>
          </p:cNvSpPr>
          <p:nvPr>
            <p:ph idx="1"/>
          </p:nvPr>
        </p:nvSpPr>
        <p:spPr>
          <a:xfrm>
            <a:off x="838200" y="1825625"/>
            <a:ext cx="5393361" cy="4351338"/>
          </a:xfrm>
        </p:spPr>
        <p:txBody>
          <a:bodyPr>
            <a:normAutofit/>
          </a:bodyPr>
          <a:lstStyle/>
          <a:p>
            <a:r>
              <a:rPr lang="en-GB"/>
              <a:t>A man who is connected to his masculine core knows who he is, what he wants and where he’s going. And when that energy meets its feminine counterpart, passion and intimacy are off the charts. </a:t>
            </a:r>
          </a:p>
          <a:p>
            <a:endParaRPr lang="en-GB"/>
          </a:p>
        </p:txBody>
      </p:sp>
      <p:pic>
        <p:nvPicPr>
          <p:cNvPr id="4" name="Picture 3">
            <a:extLst>
              <a:ext uri="{FF2B5EF4-FFF2-40B4-BE49-F238E27FC236}">
                <a16:creationId xmlns:a16="http://schemas.microsoft.com/office/drawing/2014/main" id="{21128613-2A0C-40FB-9458-A2C3B93AC97C}"/>
              </a:ext>
            </a:extLst>
          </p:cNvPr>
          <p:cNvPicPr>
            <a:picLocks noChangeAspect="1"/>
          </p:cNvPicPr>
          <p:nvPr/>
        </p:nvPicPr>
        <p:blipFill rotWithShape="1">
          <a:blip r:embed="rId2"/>
          <a:srcRect l="19931" r="20070"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1" name="Arc 1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Oval 1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30088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19CDC-DE77-4729-A937-56A53547047C}"/>
              </a:ext>
            </a:extLst>
          </p:cNvPr>
          <p:cNvSpPr>
            <a:spLocks noGrp="1"/>
          </p:cNvSpPr>
          <p:nvPr>
            <p:ph type="title"/>
          </p:nvPr>
        </p:nvSpPr>
        <p:spPr>
          <a:xfrm>
            <a:off x="411480" y="987552"/>
            <a:ext cx="4485861" cy="1088136"/>
          </a:xfrm>
        </p:spPr>
        <p:txBody>
          <a:bodyPr anchor="b">
            <a:normAutofit/>
          </a:bodyPr>
          <a:lstStyle/>
          <a:p>
            <a:r>
              <a:rPr lang="en-GB" sz="2600"/>
              <a:t>Men need to feel appreciated</a:t>
            </a:r>
            <a:br>
              <a:rPr lang="en-GB" sz="2600"/>
            </a:br>
            <a:endParaRPr lang="en-GB" sz="2600"/>
          </a:p>
        </p:txBody>
      </p:sp>
      <p:sp>
        <p:nvSpPr>
          <p:cNvPr id="3" name="Content Placeholder 2">
            <a:extLst>
              <a:ext uri="{FF2B5EF4-FFF2-40B4-BE49-F238E27FC236}">
                <a16:creationId xmlns:a16="http://schemas.microsoft.com/office/drawing/2014/main" id="{C86425A4-E892-4546-94AB-8BD39E147D28}"/>
              </a:ext>
            </a:extLst>
          </p:cNvPr>
          <p:cNvSpPr>
            <a:spLocks noGrp="1"/>
          </p:cNvSpPr>
          <p:nvPr>
            <p:ph idx="1"/>
          </p:nvPr>
        </p:nvSpPr>
        <p:spPr>
          <a:xfrm>
            <a:off x="411479" y="2688336"/>
            <a:ext cx="4498848" cy="3584448"/>
          </a:xfrm>
        </p:spPr>
        <p:txBody>
          <a:bodyPr anchor="t">
            <a:normAutofit/>
          </a:bodyPr>
          <a:lstStyle/>
          <a:p>
            <a:r>
              <a:rPr lang="en-GB" sz="1800"/>
              <a:t>For a man, criticism is like kryptonite. Criticism will destroy any possibility of connection. Sometimes, you may think you are merely “coaching” a man, but that’s not how they interpret it. All it does is distance him. If you can sincerely make him your hero, you’ll own his heart – and he’d do anything for you.</a:t>
            </a:r>
          </a:p>
        </p:txBody>
      </p:sp>
      <p:pic>
        <p:nvPicPr>
          <p:cNvPr id="4" name="Picture 3">
            <a:extLst>
              <a:ext uri="{FF2B5EF4-FFF2-40B4-BE49-F238E27FC236}">
                <a16:creationId xmlns:a16="http://schemas.microsoft.com/office/drawing/2014/main" id="{41F269B5-65E7-4159-8776-38F44E9BA37B}"/>
              </a:ext>
            </a:extLst>
          </p:cNvPr>
          <p:cNvPicPr>
            <a:picLocks noChangeAspect="1"/>
          </p:cNvPicPr>
          <p:nvPr/>
        </p:nvPicPr>
        <p:blipFill rotWithShape="1">
          <a:blip r:embed="rId2"/>
          <a:srcRect l="29686" r="3563"/>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20500219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95357-CF1F-4842-95F8-046366BCB28F}"/>
              </a:ext>
            </a:extLst>
          </p:cNvPr>
          <p:cNvSpPr>
            <a:spLocks noGrp="1"/>
          </p:cNvSpPr>
          <p:nvPr>
            <p:ph type="title"/>
          </p:nvPr>
        </p:nvSpPr>
        <p:spPr>
          <a:xfrm>
            <a:off x="612648" y="1078992"/>
            <a:ext cx="6268770" cy="1536192"/>
          </a:xfrm>
        </p:spPr>
        <p:txBody>
          <a:bodyPr anchor="b">
            <a:normAutofit/>
          </a:bodyPr>
          <a:lstStyle/>
          <a:p>
            <a:r>
              <a:rPr lang="en-GB" sz="4800"/>
              <a:t>A man needs to feel free</a:t>
            </a:r>
            <a:br>
              <a:rPr lang="en-GB" sz="4800"/>
            </a:br>
            <a:endParaRPr lang="en-GB" sz="4800"/>
          </a:p>
        </p:txBody>
      </p:sp>
      <p:sp>
        <p:nvSpPr>
          <p:cNvPr id="3" name="Content Placeholder 2">
            <a:extLst>
              <a:ext uri="{FF2B5EF4-FFF2-40B4-BE49-F238E27FC236}">
                <a16:creationId xmlns:a16="http://schemas.microsoft.com/office/drawing/2014/main" id="{708AAD0D-B82F-4821-BA13-4A083B057C05}"/>
              </a:ext>
            </a:extLst>
          </p:cNvPr>
          <p:cNvSpPr>
            <a:spLocks noGrp="1"/>
          </p:cNvSpPr>
          <p:nvPr>
            <p:ph idx="1"/>
          </p:nvPr>
        </p:nvSpPr>
        <p:spPr>
          <a:xfrm>
            <a:off x="615458" y="3355848"/>
            <a:ext cx="6268770" cy="2825496"/>
          </a:xfrm>
        </p:spPr>
        <p:txBody>
          <a:bodyPr>
            <a:normAutofit/>
          </a:bodyPr>
          <a:lstStyle/>
          <a:p>
            <a:r>
              <a:rPr lang="en-GB" sz="2200"/>
              <a:t>When you start to control a man – no matter how much he loves you – rage, anger or resentment start to build up inside him. Men need to feel free. That allows their masculine core to shine through. They can take care of you, take charge, and take ownership of their life. </a:t>
            </a:r>
          </a:p>
        </p:txBody>
      </p:sp>
      <p:pic>
        <p:nvPicPr>
          <p:cNvPr id="4" name="Picture 3">
            <a:extLst>
              <a:ext uri="{FF2B5EF4-FFF2-40B4-BE49-F238E27FC236}">
                <a16:creationId xmlns:a16="http://schemas.microsoft.com/office/drawing/2014/main" id="{7268DCCA-2D6D-4F2C-86CE-FDEFEA4D4927}"/>
              </a:ext>
            </a:extLst>
          </p:cNvPr>
          <p:cNvPicPr>
            <a:picLocks noChangeAspect="1"/>
          </p:cNvPicPr>
          <p:nvPr/>
        </p:nvPicPr>
        <p:blipFill rotWithShape="1">
          <a:blip r:embed="rId2"/>
          <a:srcRect l="1523"/>
          <a:stretch/>
        </p:blipFill>
        <p:spPr>
          <a:xfrm>
            <a:off x="7684006" y="10"/>
            <a:ext cx="4507993" cy="6857990"/>
          </a:xfrm>
          <a:prstGeom prst="rect">
            <a:avLst/>
          </a:prstGeom>
        </p:spPr>
      </p:pic>
    </p:spTree>
    <p:extLst>
      <p:ext uri="{BB962C8B-B14F-4D97-AF65-F5344CB8AC3E}">
        <p14:creationId xmlns:p14="http://schemas.microsoft.com/office/powerpoint/2010/main" val="15814759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8E5990FC-30C0-4C6E-BE6C-F33FC9BD1FAC}"/>
              </a:ext>
            </a:extLst>
          </p:cNvPr>
          <p:cNvSpPr>
            <a:spLocks noGrp="1"/>
          </p:cNvSpPr>
          <p:nvPr>
            <p:ph type="title"/>
          </p:nvPr>
        </p:nvSpPr>
        <p:spPr>
          <a:xfrm>
            <a:off x="838201" y="365125"/>
            <a:ext cx="5393360" cy="1325563"/>
          </a:xfrm>
        </p:spPr>
        <p:txBody>
          <a:bodyPr>
            <a:normAutofit/>
          </a:bodyPr>
          <a:lstStyle/>
          <a:p>
            <a:r>
              <a:rPr lang="en-GB" sz="3100"/>
              <a:t>Men need to feel opened up to</a:t>
            </a:r>
            <a:br>
              <a:rPr lang="en-GB" sz="3100"/>
            </a:br>
            <a:endParaRPr lang="en-GB" sz="3100"/>
          </a:p>
        </p:txBody>
      </p:sp>
      <p:sp>
        <p:nvSpPr>
          <p:cNvPr id="11" name="Freeform: Shape 10">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EDA7D718-D824-4619-83BC-CC3B3D2962F0}"/>
              </a:ext>
            </a:extLst>
          </p:cNvPr>
          <p:cNvSpPr>
            <a:spLocks noGrp="1"/>
          </p:cNvSpPr>
          <p:nvPr>
            <p:ph idx="1"/>
          </p:nvPr>
        </p:nvSpPr>
        <p:spPr>
          <a:xfrm>
            <a:off x="838200" y="1825625"/>
            <a:ext cx="5393361" cy="4351338"/>
          </a:xfrm>
        </p:spPr>
        <p:txBody>
          <a:bodyPr>
            <a:normAutofit/>
          </a:bodyPr>
          <a:lstStyle/>
          <a:p>
            <a:r>
              <a:rPr lang="en-GB"/>
              <a:t>If he feels that you’re closed off, he doesn’t try harder to connect, instead he shuts down. What makes men really respond is when you open up to them. Because when you’re open, your radiance is ﬂowing –</a:t>
            </a:r>
          </a:p>
          <a:p>
            <a:r>
              <a:rPr lang="en-GB"/>
              <a:t> </a:t>
            </a:r>
          </a:p>
        </p:txBody>
      </p:sp>
      <p:sp>
        <p:nvSpPr>
          <p:cNvPr id="13" name="Oval 12">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pic>
        <p:nvPicPr>
          <p:cNvPr id="4" name="Picture 3">
            <a:extLst>
              <a:ext uri="{FF2B5EF4-FFF2-40B4-BE49-F238E27FC236}">
                <a16:creationId xmlns:a16="http://schemas.microsoft.com/office/drawing/2014/main" id="{DAF1A58D-5243-480A-B014-E312BA4363D0}"/>
              </a:ext>
            </a:extLst>
          </p:cNvPr>
          <p:cNvPicPr>
            <a:picLocks noChangeAspect="1"/>
          </p:cNvPicPr>
          <p:nvPr/>
        </p:nvPicPr>
        <p:blipFill rotWithShape="1">
          <a:blip r:embed="rId2"/>
          <a:srcRect l="24374" r="9126"/>
          <a:stretch/>
        </p:blipFill>
        <p:spPr>
          <a:xfrm>
            <a:off x="7751975" y="1075239"/>
            <a:ext cx="4128603"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7" name="Freeform: Shape 16">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19" name="Straight Connector 18">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22">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40668193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erson sitting at a table using a computer&#10;&#10;Description automatically generated">
            <a:extLst>
              <a:ext uri="{FF2B5EF4-FFF2-40B4-BE49-F238E27FC236}">
                <a16:creationId xmlns:a16="http://schemas.microsoft.com/office/drawing/2014/main" id="{64FEC08E-4F32-471B-92B6-380A859A3577}"/>
              </a:ext>
            </a:extLst>
          </p:cNvPr>
          <p:cNvPicPr>
            <a:picLocks noChangeAspect="1"/>
          </p:cNvPicPr>
          <p:nvPr/>
        </p:nvPicPr>
        <p:blipFill rotWithShape="1">
          <a:blip r:embed="rId2">
            <a:alphaModFix amt="40000"/>
          </a:blip>
          <a:srcRect b="15414"/>
          <a:stretch/>
        </p:blipFill>
        <p:spPr>
          <a:xfrm>
            <a:off x="3" y="10"/>
            <a:ext cx="12191997" cy="6857990"/>
          </a:xfrm>
          <a:prstGeom prst="rect">
            <a:avLst/>
          </a:prstGeom>
        </p:spPr>
      </p:pic>
      <p:sp>
        <p:nvSpPr>
          <p:cNvPr id="2" name="Title 1">
            <a:extLst>
              <a:ext uri="{FF2B5EF4-FFF2-40B4-BE49-F238E27FC236}">
                <a16:creationId xmlns:a16="http://schemas.microsoft.com/office/drawing/2014/main" id="{112B506B-17C2-4666-9766-DBA15A30E411}"/>
              </a:ext>
            </a:extLst>
          </p:cNvPr>
          <p:cNvSpPr>
            <a:spLocks noGrp="1"/>
          </p:cNvSpPr>
          <p:nvPr>
            <p:ph type="title"/>
          </p:nvPr>
        </p:nvSpPr>
        <p:spPr>
          <a:xfrm>
            <a:off x="2210936" y="844486"/>
            <a:ext cx="9484225" cy="1461778"/>
          </a:xfrm>
        </p:spPr>
        <p:txBody>
          <a:bodyPr>
            <a:normAutofit/>
          </a:bodyPr>
          <a:lstStyle/>
          <a:p>
            <a:r>
              <a:rPr lang="en-GB" sz="4000"/>
              <a:t>Men need to feel opened up to</a:t>
            </a:r>
          </a:p>
        </p:txBody>
      </p:sp>
      <p:sp>
        <p:nvSpPr>
          <p:cNvPr id="3" name="Content Placeholder 2">
            <a:extLst>
              <a:ext uri="{FF2B5EF4-FFF2-40B4-BE49-F238E27FC236}">
                <a16:creationId xmlns:a16="http://schemas.microsoft.com/office/drawing/2014/main" id="{33779B63-DC7A-4ED0-B455-07CE4739414D}"/>
              </a:ext>
            </a:extLst>
          </p:cNvPr>
          <p:cNvSpPr>
            <a:spLocks noGrp="1"/>
          </p:cNvSpPr>
          <p:nvPr>
            <p:ph idx="1"/>
          </p:nvPr>
        </p:nvSpPr>
        <p:spPr>
          <a:xfrm>
            <a:off x="2210936" y="2470248"/>
            <a:ext cx="9484235" cy="3052726"/>
          </a:xfrm>
        </p:spPr>
        <p:txBody>
          <a:bodyPr>
            <a:normAutofit/>
          </a:bodyPr>
          <a:lstStyle/>
          <a:p>
            <a:r>
              <a:rPr lang="en-GB" sz="2400"/>
              <a:t>, your radiance is ﬂowing – your heart, your laughter and your smile ﬂows. Even your pain can ﬂow. And when you are ﬂowing, it creates a current of connection that creates a deeper level of intimacy than ever before.</a:t>
            </a:r>
          </a:p>
        </p:txBody>
      </p:sp>
    </p:spTree>
    <p:extLst>
      <p:ext uri="{BB962C8B-B14F-4D97-AF65-F5344CB8AC3E}">
        <p14:creationId xmlns:p14="http://schemas.microsoft.com/office/powerpoint/2010/main" val="4087930725"/>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person sitting at a table using a computer&#10;&#10;Description automatically generated">
            <a:extLst>
              <a:ext uri="{FF2B5EF4-FFF2-40B4-BE49-F238E27FC236}">
                <a16:creationId xmlns:a16="http://schemas.microsoft.com/office/drawing/2014/main" id="{26CDBE08-8EC0-460B-A542-D5779FDB9ED0}"/>
              </a:ext>
            </a:extLst>
          </p:cNvPr>
          <p:cNvPicPr>
            <a:picLocks noGrp="1" noChangeAspect="1"/>
          </p:cNvPicPr>
          <p:nvPr>
            <p:ph idx="1"/>
          </p:nvPr>
        </p:nvPicPr>
        <p:blipFill rotWithShape="1">
          <a:blip r:embed="rId2"/>
          <a:srcRect b="15414"/>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E174292A-D275-4A43-AE56-8AB7F0E7DF85}"/>
              </a:ext>
            </a:extLst>
          </p:cNvPr>
          <p:cNvSpPr>
            <a:spLocks noGrp="1"/>
          </p:cNvSpPr>
          <p:nvPr>
            <p:ph type="title"/>
          </p:nvPr>
        </p:nvSpPr>
        <p:spPr>
          <a:xfrm>
            <a:off x="8022021" y="2986088"/>
            <a:ext cx="3852041" cy="2843211"/>
          </a:xfrm>
        </p:spPr>
        <p:txBody>
          <a:bodyPr vert="horz" lIns="91440" tIns="45720" rIns="91440" bIns="45720" rtlCol="0" anchor="b">
            <a:normAutofit/>
          </a:bodyPr>
          <a:lstStyle/>
          <a:p>
            <a:pPr algn="ctr"/>
            <a:r>
              <a:rPr lang="en-US" sz="3200" dirty="0"/>
              <a:t>How To Feel Love: 10 Tips For a Deeper Connection In Your Relationship</a:t>
            </a: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53894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7359B8-1BCD-47C1-ABE0-2AE9A0BDBACB}"/>
              </a:ext>
            </a:extLst>
          </p:cNvPr>
          <p:cNvPicPr>
            <a:picLocks noChangeAspect="1"/>
          </p:cNvPicPr>
          <p:nvPr/>
        </p:nvPicPr>
        <p:blipFill rotWithShape="1">
          <a:blip r:embed="rId2">
            <a:alphaModFix amt="35000"/>
          </a:blip>
          <a:srcRect b="12110"/>
          <a:stretch/>
        </p:blipFill>
        <p:spPr>
          <a:xfrm>
            <a:off x="20" y="10"/>
            <a:ext cx="12191980" cy="6857990"/>
          </a:xfrm>
          <a:prstGeom prst="rect">
            <a:avLst/>
          </a:prstGeom>
        </p:spPr>
      </p:pic>
      <p:sp>
        <p:nvSpPr>
          <p:cNvPr id="3" name="Content Placeholder 2">
            <a:extLst>
              <a:ext uri="{FF2B5EF4-FFF2-40B4-BE49-F238E27FC236}">
                <a16:creationId xmlns:a16="http://schemas.microsoft.com/office/drawing/2014/main" id="{F3964118-38E3-456F-84DB-08850524FAB6}"/>
              </a:ext>
            </a:extLst>
          </p:cNvPr>
          <p:cNvSpPr>
            <a:spLocks noGrp="1"/>
          </p:cNvSpPr>
          <p:nvPr>
            <p:ph idx="1"/>
          </p:nvPr>
        </p:nvSpPr>
        <p:spPr/>
        <p:txBody>
          <a:bodyPr>
            <a:normAutofit/>
          </a:bodyPr>
          <a:lstStyle/>
          <a:p>
            <a:r>
              <a:rPr lang="en-GB" sz="2200">
                <a:solidFill>
                  <a:srgbClr val="FFFFFF"/>
                </a:solidFill>
              </a:rPr>
              <a:t>1. Have meaningful conversations.</a:t>
            </a:r>
          </a:p>
          <a:p>
            <a:r>
              <a:rPr lang="en-GB" sz="2200" b="1">
                <a:solidFill>
                  <a:srgbClr val="FFFFFF"/>
                </a:solidFill>
              </a:rPr>
              <a:t>2. Be present.</a:t>
            </a:r>
          </a:p>
          <a:p>
            <a:r>
              <a:rPr lang="en-GB" sz="2200" b="1">
                <a:solidFill>
                  <a:srgbClr val="FFFFFF"/>
                </a:solidFill>
              </a:rPr>
              <a:t>3. Show you care.</a:t>
            </a:r>
          </a:p>
          <a:p>
            <a:r>
              <a:rPr lang="en-GB" sz="2200" b="1">
                <a:solidFill>
                  <a:srgbClr val="FFFFFF"/>
                </a:solidFill>
              </a:rPr>
              <a:t>4. Learn from your problems.</a:t>
            </a:r>
          </a:p>
          <a:p>
            <a:r>
              <a:rPr lang="en-GB" sz="2200" b="1">
                <a:solidFill>
                  <a:srgbClr val="FFFFFF"/>
                </a:solidFill>
              </a:rPr>
              <a:t>5. Be open to different views of love.</a:t>
            </a:r>
          </a:p>
          <a:p>
            <a:r>
              <a:rPr lang="en-GB" sz="2200" b="1">
                <a:solidFill>
                  <a:srgbClr val="FFFFFF"/>
                </a:solidFill>
              </a:rPr>
              <a:t>6. Give love.</a:t>
            </a:r>
          </a:p>
          <a:p>
            <a:r>
              <a:rPr lang="en-GB" sz="2200" b="1">
                <a:solidFill>
                  <a:srgbClr val="FFFFFF"/>
                </a:solidFill>
              </a:rPr>
              <a:t>7 Gratitude</a:t>
            </a:r>
          </a:p>
          <a:p>
            <a:r>
              <a:rPr lang="en-GB" sz="2200" b="1">
                <a:solidFill>
                  <a:srgbClr val="FFFFFF"/>
                </a:solidFill>
              </a:rPr>
              <a:t>8. Change your beliefs about love and the world.</a:t>
            </a:r>
          </a:p>
          <a:p>
            <a:r>
              <a:rPr lang="en-GB" sz="2200" b="1">
                <a:solidFill>
                  <a:srgbClr val="FFFFFF"/>
                </a:solidFill>
              </a:rPr>
              <a:t> 9 Love unconditionally.</a:t>
            </a:r>
          </a:p>
          <a:p>
            <a:r>
              <a:rPr lang="en-GB" sz="2200" b="1">
                <a:solidFill>
                  <a:srgbClr val="FFFFFF"/>
                </a:solidFill>
              </a:rPr>
              <a:t>Pay attention to others’ needs.</a:t>
            </a:r>
          </a:p>
          <a:p>
            <a:endParaRPr lang="en-GB" sz="2200" b="1">
              <a:solidFill>
                <a:srgbClr val="FFFFFF"/>
              </a:solidFill>
            </a:endParaRPr>
          </a:p>
          <a:p>
            <a:endParaRPr lang="en-GB" sz="2200">
              <a:solidFill>
                <a:srgbClr val="FFFFFF"/>
              </a:solidFill>
            </a:endParaRPr>
          </a:p>
          <a:p>
            <a:endParaRPr lang="en-GB" sz="2200">
              <a:solidFill>
                <a:srgbClr val="FFFFFF"/>
              </a:solidFill>
            </a:endParaRPr>
          </a:p>
        </p:txBody>
      </p:sp>
    </p:spTree>
    <p:extLst>
      <p:ext uri="{BB962C8B-B14F-4D97-AF65-F5344CB8AC3E}">
        <p14:creationId xmlns:p14="http://schemas.microsoft.com/office/powerpoint/2010/main" val="3944838137"/>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B0BD704D-EF0B-463E-AA40-94154F248395}"/>
              </a:ext>
            </a:extLst>
          </p:cNvPr>
          <p:cNvSpPr>
            <a:spLocks noGrp="1"/>
          </p:cNvSpPr>
          <p:nvPr>
            <p:ph type="title"/>
          </p:nvPr>
        </p:nvSpPr>
        <p:spPr>
          <a:xfrm>
            <a:off x="838200" y="365125"/>
            <a:ext cx="5393361" cy="1325563"/>
          </a:xfrm>
        </p:spPr>
        <p:txBody>
          <a:bodyPr>
            <a:normAutofit/>
          </a:bodyPr>
          <a:lstStyle/>
          <a:p>
            <a:r>
              <a:rPr lang="en-GB"/>
              <a:t>Summary </a:t>
            </a:r>
          </a:p>
        </p:txBody>
      </p:sp>
      <p:sp>
        <p:nvSpPr>
          <p:cNvPr id="3" name="Content Placeholder 2">
            <a:extLst>
              <a:ext uri="{FF2B5EF4-FFF2-40B4-BE49-F238E27FC236}">
                <a16:creationId xmlns:a16="http://schemas.microsoft.com/office/drawing/2014/main" id="{6C2A894B-78F5-4088-96BA-F2EE9DDC6BCB}"/>
              </a:ext>
            </a:extLst>
          </p:cNvPr>
          <p:cNvSpPr>
            <a:spLocks noGrp="1"/>
          </p:cNvSpPr>
          <p:nvPr>
            <p:ph idx="1"/>
          </p:nvPr>
        </p:nvSpPr>
        <p:spPr>
          <a:xfrm>
            <a:off x="838200" y="1825625"/>
            <a:ext cx="5393361" cy="4351338"/>
          </a:xfrm>
        </p:spPr>
        <p:txBody>
          <a:bodyPr>
            <a:normAutofit/>
          </a:bodyPr>
          <a:lstStyle/>
          <a:p>
            <a:r>
              <a:rPr lang="en-GB" sz="2600"/>
              <a:t>If you want to create an extraordinary relationship with your partner, then you must start with yourself. </a:t>
            </a:r>
          </a:p>
          <a:p>
            <a:endParaRPr lang="en-GB" sz="2600"/>
          </a:p>
          <a:p>
            <a:r>
              <a:rPr lang="en-GB" sz="2600"/>
              <a:t>Remember, a relationship is not a place you go to get something, it’s a place you go to give – to give your undivided attention, to give your energy, to give your love and to give your heart. </a:t>
            </a:r>
          </a:p>
        </p:txBody>
      </p:sp>
      <p:pic>
        <p:nvPicPr>
          <p:cNvPr id="4" name="Picture 3">
            <a:extLst>
              <a:ext uri="{FF2B5EF4-FFF2-40B4-BE49-F238E27FC236}">
                <a16:creationId xmlns:a16="http://schemas.microsoft.com/office/drawing/2014/main" id="{89EAAFDF-B42A-482D-AEC2-BA99D1650171}"/>
              </a:ext>
            </a:extLst>
          </p:cNvPr>
          <p:cNvPicPr>
            <a:picLocks noChangeAspect="1"/>
          </p:cNvPicPr>
          <p:nvPr/>
        </p:nvPicPr>
        <p:blipFill rotWithShape="1">
          <a:blip r:embed="rId2"/>
          <a:srcRect l="10696" r="22805"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1" name="Arc 1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Oval 1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9064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E14940B5-BE03-4CE2-BC87-031158954A7E}"/>
              </a:ext>
            </a:extLst>
          </p:cNvPr>
          <p:cNvSpPr>
            <a:spLocks noGrp="1"/>
          </p:cNvSpPr>
          <p:nvPr>
            <p:ph type="title"/>
          </p:nvPr>
        </p:nvSpPr>
        <p:spPr>
          <a:xfrm>
            <a:off x="838200" y="365125"/>
            <a:ext cx="5387502" cy="1325563"/>
          </a:xfrm>
        </p:spPr>
        <p:txBody>
          <a:bodyPr>
            <a:normAutofit/>
          </a:bodyPr>
          <a:lstStyle/>
          <a:p>
            <a:r>
              <a:rPr lang="en-GB"/>
              <a:t>Summary </a:t>
            </a:r>
          </a:p>
        </p:txBody>
      </p:sp>
      <p:sp>
        <p:nvSpPr>
          <p:cNvPr id="3" name="Content Placeholder 2">
            <a:extLst>
              <a:ext uri="{FF2B5EF4-FFF2-40B4-BE49-F238E27FC236}">
                <a16:creationId xmlns:a16="http://schemas.microsoft.com/office/drawing/2014/main" id="{40A7BF62-1EE4-4B12-A8E2-F69185B6302B}"/>
              </a:ext>
            </a:extLst>
          </p:cNvPr>
          <p:cNvSpPr>
            <a:spLocks noGrp="1"/>
          </p:cNvSpPr>
          <p:nvPr>
            <p:ph idx="1"/>
          </p:nvPr>
        </p:nvSpPr>
        <p:spPr>
          <a:xfrm>
            <a:off x="838200" y="1825625"/>
            <a:ext cx="5387502" cy="4351338"/>
          </a:xfrm>
        </p:spPr>
        <p:txBody>
          <a:bodyPr>
            <a:normAutofit/>
          </a:bodyPr>
          <a:lstStyle/>
          <a:p>
            <a:r>
              <a:rPr lang="en-GB" sz="2600"/>
              <a:t>Because the beauty is that when you give this much, you get even more in return. You create joy, passion, trust and an intimacy that transcends every obstacle and every challenge that comes your way. In fact, </a:t>
            </a:r>
          </a:p>
          <a:p>
            <a:pPr marL="0" indent="0">
              <a:buNone/>
            </a:pPr>
            <a:r>
              <a:rPr lang="en-GB" sz="2600"/>
              <a:t> even the darker moments along your relationship’s journey become a blessing, and a gift that allows you and your partner to become stronger as a unit.</a:t>
            </a:r>
          </a:p>
        </p:txBody>
      </p:sp>
      <p:pic>
        <p:nvPicPr>
          <p:cNvPr id="4" name="Picture 3">
            <a:extLst>
              <a:ext uri="{FF2B5EF4-FFF2-40B4-BE49-F238E27FC236}">
                <a16:creationId xmlns:a16="http://schemas.microsoft.com/office/drawing/2014/main" id="{576940D5-D2E8-4822-B76D-CBD2D3D9024E}"/>
              </a:ext>
            </a:extLst>
          </p:cNvPr>
          <p:cNvPicPr>
            <a:picLocks noChangeAspect="1"/>
          </p:cNvPicPr>
          <p:nvPr/>
        </p:nvPicPr>
        <p:blipFill rotWithShape="1">
          <a:blip r:embed="rId2"/>
          <a:srcRect l="10648" r="22755"/>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5" name="Oval 10">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Arc 12">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3411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524733-A27A-43AD-A7B0-A3B280095B70}"/>
              </a:ext>
            </a:extLst>
          </p:cNvPr>
          <p:cNvPicPr>
            <a:picLocks noChangeAspect="1"/>
          </p:cNvPicPr>
          <p:nvPr/>
        </p:nvPicPr>
        <p:blipFill rotWithShape="1">
          <a:blip r:embed="rId2">
            <a:alphaModFix amt="35000"/>
          </a:blip>
          <a:srcRect t="1321" b="14093"/>
          <a:stretch/>
        </p:blipFill>
        <p:spPr>
          <a:xfrm>
            <a:off x="20" y="10"/>
            <a:ext cx="12191980" cy="6857990"/>
          </a:xfrm>
          <a:prstGeom prst="rect">
            <a:avLst/>
          </a:prstGeom>
        </p:spPr>
      </p:pic>
      <p:sp>
        <p:nvSpPr>
          <p:cNvPr id="2" name="Title 1">
            <a:extLst>
              <a:ext uri="{FF2B5EF4-FFF2-40B4-BE49-F238E27FC236}">
                <a16:creationId xmlns:a16="http://schemas.microsoft.com/office/drawing/2014/main" id="{21E1307E-574A-4DDB-B358-8B8C0B9ECC19}"/>
              </a:ext>
            </a:extLst>
          </p:cNvPr>
          <p:cNvSpPr>
            <a:spLocks noGrp="1"/>
          </p:cNvSpPr>
          <p:nvPr>
            <p:ph type="title"/>
          </p:nvPr>
        </p:nvSpPr>
        <p:spPr/>
        <p:txBody>
          <a:bodyPr>
            <a:normAutofit/>
          </a:bodyPr>
          <a:lstStyle/>
          <a:p>
            <a:r>
              <a:rPr lang="en-GB">
                <a:solidFill>
                  <a:srgbClr val="FFFFFF"/>
                </a:solidFill>
              </a:rPr>
              <a:t>Here we talk about only Three Levels of a Relationship: </a:t>
            </a:r>
          </a:p>
        </p:txBody>
      </p:sp>
      <p:sp>
        <p:nvSpPr>
          <p:cNvPr id="3" name="Content Placeholder 2">
            <a:extLst>
              <a:ext uri="{FF2B5EF4-FFF2-40B4-BE49-F238E27FC236}">
                <a16:creationId xmlns:a16="http://schemas.microsoft.com/office/drawing/2014/main" id="{1C542782-2C89-4C86-BEEC-37A7F7E0EAB5}"/>
              </a:ext>
            </a:extLst>
          </p:cNvPr>
          <p:cNvSpPr>
            <a:spLocks noGrp="1"/>
          </p:cNvSpPr>
          <p:nvPr>
            <p:ph idx="1"/>
          </p:nvPr>
        </p:nvSpPr>
        <p:spPr/>
        <p:txBody>
          <a:bodyPr>
            <a:normAutofit/>
          </a:bodyPr>
          <a:lstStyle/>
          <a:p>
            <a:r>
              <a:rPr lang="en-GB">
                <a:solidFill>
                  <a:srgbClr val="FFFFFF"/>
                </a:solidFill>
              </a:rPr>
              <a:t>THE THREE LEVELS OF RELATIONSHIP</a:t>
            </a:r>
          </a:p>
          <a:p>
            <a:r>
              <a:rPr lang="en-GB">
                <a:solidFill>
                  <a:srgbClr val="FFFFFF"/>
                </a:solidFill>
              </a:rPr>
              <a:t>LEVEL ONE: SELFISH LOVE: MY NEEDS COMEFIRST</a:t>
            </a:r>
          </a:p>
          <a:p>
            <a:r>
              <a:rPr lang="en-GB">
                <a:solidFill>
                  <a:srgbClr val="FFFFFF"/>
                </a:solidFill>
              </a:rPr>
              <a:t>LEVEL TWO: CONDITIONAL LOVE: YOU GET YOURS AND I GET MINE</a:t>
            </a:r>
          </a:p>
          <a:p>
            <a:r>
              <a:rPr lang="en-GB">
                <a:solidFill>
                  <a:srgbClr val="FFFFFF"/>
                </a:solidFill>
              </a:rPr>
              <a:t>LEVEL THREE: UNCONDITIONAL LOVE: THE OTHER'S NEEDS COME FIRST</a:t>
            </a:r>
          </a:p>
        </p:txBody>
      </p:sp>
    </p:spTree>
    <p:extLst>
      <p:ext uri="{BB962C8B-B14F-4D97-AF65-F5344CB8AC3E}">
        <p14:creationId xmlns:p14="http://schemas.microsoft.com/office/powerpoint/2010/main" val="1425969522"/>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D9DBBB7F-4E65-4268-82EF-255F21209C96}"/>
              </a:ext>
            </a:extLst>
          </p:cNvPr>
          <p:cNvSpPr>
            <a:spLocks noGrp="1"/>
          </p:cNvSpPr>
          <p:nvPr>
            <p:ph type="title"/>
          </p:nvPr>
        </p:nvSpPr>
        <p:spPr>
          <a:xfrm>
            <a:off x="838200" y="365125"/>
            <a:ext cx="5393361" cy="1325563"/>
          </a:xfrm>
        </p:spPr>
        <p:txBody>
          <a:bodyPr>
            <a:normAutofit/>
          </a:bodyPr>
          <a:lstStyle/>
          <a:p>
            <a:r>
              <a:rPr lang="en-GB"/>
              <a:t>Level One</a:t>
            </a:r>
          </a:p>
        </p:txBody>
      </p:sp>
      <p:sp>
        <p:nvSpPr>
          <p:cNvPr id="3" name="Content Placeholder 2">
            <a:extLst>
              <a:ext uri="{FF2B5EF4-FFF2-40B4-BE49-F238E27FC236}">
                <a16:creationId xmlns:a16="http://schemas.microsoft.com/office/drawing/2014/main" id="{B4F7BB88-374B-4068-BA1E-1916070982AE}"/>
              </a:ext>
            </a:extLst>
          </p:cNvPr>
          <p:cNvSpPr>
            <a:spLocks noGrp="1"/>
          </p:cNvSpPr>
          <p:nvPr>
            <p:ph idx="1"/>
          </p:nvPr>
        </p:nvSpPr>
        <p:spPr>
          <a:xfrm>
            <a:off x="838200" y="1825625"/>
            <a:ext cx="5393361" cy="4351338"/>
          </a:xfrm>
        </p:spPr>
        <p:txBody>
          <a:bodyPr>
            <a:normAutofit/>
          </a:bodyPr>
          <a:lstStyle/>
          <a:p>
            <a:r>
              <a:rPr lang="en-GB"/>
              <a:t>: Selfish Relationships: My Needs Come First – This is the least mature level – one or both partners are focused on meeting their own needs first. The relationship is fragile. There is an erosion of trust and togetherness and there are regular conflicts or disputes.</a:t>
            </a:r>
          </a:p>
        </p:txBody>
      </p:sp>
      <p:pic>
        <p:nvPicPr>
          <p:cNvPr id="4" name="Picture 3">
            <a:extLst>
              <a:ext uri="{FF2B5EF4-FFF2-40B4-BE49-F238E27FC236}">
                <a16:creationId xmlns:a16="http://schemas.microsoft.com/office/drawing/2014/main" id="{E6CBA659-047A-4923-92F3-6517F98CA9DF}"/>
              </a:ext>
            </a:extLst>
          </p:cNvPr>
          <p:cNvPicPr>
            <a:picLocks noChangeAspect="1"/>
          </p:cNvPicPr>
          <p:nvPr/>
        </p:nvPicPr>
        <p:blipFill rotWithShape="1">
          <a:blip r:embed="rId2"/>
          <a:srcRect l="10915" r="17585"/>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1" name="Arc 1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Oval 1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057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22F21F1D-A494-432B-9E40-7968F1E07E60}"/>
              </a:ext>
            </a:extLst>
          </p:cNvPr>
          <p:cNvSpPr>
            <a:spLocks noGrp="1"/>
          </p:cNvSpPr>
          <p:nvPr>
            <p:ph type="title"/>
          </p:nvPr>
        </p:nvSpPr>
        <p:spPr>
          <a:xfrm>
            <a:off x="838201" y="365125"/>
            <a:ext cx="5393360" cy="1325563"/>
          </a:xfrm>
        </p:spPr>
        <p:txBody>
          <a:bodyPr>
            <a:normAutofit/>
          </a:bodyPr>
          <a:lstStyle/>
          <a:p>
            <a:r>
              <a:rPr lang="en-GB" sz="4100"/>
              <a:t>Signs You're Being Selfish In A Relationship</a:t>
            </a:r>
          </a:p>
        </p:txBody>
      </p:sp>
      <p:sp>
        <p:nvSpPr>
          <p:cNvPr id="11" name="Freeform: Shape 10">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42D9B723-32C4-45CD-A492-C342572432F3}"/>
              </a:ext>
            </a:extLst>
          </p:cNvPr>
          <p:cNvSpPr>
            <a:spLocks noGrp="1"/>
          </p:cNvSpPr>
          <p:nvPr>
            <p:ph idx="1"/>
          </p:nvPr>
        </p:nvSpPr>
        <p:spPr>
          <a:xfrm>
            <a:off x="838200" y="1825625"/>
            <a:ext cx="5393361" cy="4351338"/>
          </a:xfrm>
        </p:spPr>
        <p:txBody>
          <a:bodyPr>
            <a:normAutofit/>
          </a:bodyPr>
          <a:lstStyle/>
          <a:p>
            <a:r>
              <a:rPr lang="en-GB" sz="2600"/>
              <a:t>1When you don’t get your way, you threaten to end the relationship — even if you don’t mean it.</a:t>
            </a:r>
          </a:p>
          <a:p>
            <a:r>
              <a:rPr lang="en-GB" sz="2600"/>
              <a:t>2. You Don't Listen To Your Partner's Opinion</a:t>
            </a:r>
          </a:p>
          <a:p>
            <a:r>
              <a:rPr lang="en-GB" sz="2600"/>
              <a:t>3. You Don't Take Accountability</a:t>
            </a:r>
          </a:p>
          <a:p>
            <a:r>
              <a:rPr lang="en-GB" sz="2600"/>
              <a:t>4. You Expect Your Partner To Change</a:t>
            </a:r>
          </a:p>
          <a:p>
            <a:r>
              <a:rPr lang="en-GB" sz="2600"/>
              <a:t>5. You Always Put Your Needs Before Your Partners</a:t>
            </a:r>
          </a:p>
        </p:txBody>
      </p:sp>
      <p:sp>
        <p:nvSpPr>
          <p:cNvPr id="13" name="Oval 12">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pic>
        <p:nvPicPr>
          <p:cNvPr id="4" name="Picture 3">
            <a:extLst>
              <a:ext uri="{FF2B5EF4-FFF2-40B4-BE49-F238E27FC236}">
                <a16:creationId xmlns:a16="http://schemas.microsoft.com/office/drawing/2014/main" id="{44C21104-83DE-426D-B6E0-5F2EA1334491}"/>
              </a:ext>
            </a:extLst>
          </p:cNvPr>
          <p:cNvPicPr>
            <a:picLocks noChangeAspect="1"/>
          </p:cNvPicPr>
          <p:nvPr/>
        </p:nvPicPr>
        <p:blipFill rotWithShape="1">
          <a:blip r:embed="rId2"/>
          <a:srcRect l="21754" r="11997" b="2"/>
          <a:stretch/>
        </p:blipFill>
        <p:spPr>
          <a:xfrm>
            <a:off x="7751975" y="1075239"/>
            <a:ext cx="4128603"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7" name="Freeform: Shape 16">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19" name="Straight Connector 18">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22">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997326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76BFF41A-E696-4490-AC41-75A8D8AD92F0}"/>
              </a:ext>
            </a:extLst>
          </p:cNvPr>
          <p:cNvSpPr>
            <a:spLocks noGrp="1"/>
          </p:cNvSpPr>
          <p:nvPr>
            <p:ph type="title"/>
          </p:nvPr>
        </p:nvSpPr>
        <p:spPr>
          <a:xfrm>
            <a:off x="838201" y="365125"/>
            <a:ext cx="5393360" cy="1325563"/>
          </a:xfrm>
        </p:spPr>
        <p:txBody>
          <a:bodyPr>
            <a:normAutofit/>
          </a:bodyPr>
          <a:lstStyle/>
          <a:p>
            <a:r>
              <a:rPr lang="en-GB" sz="4100"/>
              <a:t>Signs You're Being Selfish In A Relationship</a:t>
            </a:r>
          </a:p>
        </p:txBody>
      </p:sp>
      <p:sp>
        <p:nvSpPr>
          <p:cNvPr id="11" name="Freeform: Shape 10">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EBB23648-7EE8-49D4-B3BD-92BD33673E9D}"/>
              </a:ext>
            </a:extLst>
          </p:cNvPr>
          <p:cNvSpPr>
            <a:spLocks noGrp="1"/>
          </p:cNvSpPr>
          <p:nvPr>
            <p:ph idx="1"/>
          </p:nvPr>
        </p:nvSpPr>
        <p:spPr>
          <a:xfrm>
            <a:off x="838200" y="1825625"/>
            <a:ext cx="5393361" cy="4351338"/>
          </a:xfrm>
        </p:spPr>
        <p:txBody>
          <a:bodyPr>
            <a:normAutofit/>
          </a:bodyPr>
          <a:lstStyle/>
          <a:p>
            <a:r>
              <a:rPr lang="en-GB"/>
              <a:t>6. You Need To Be In Control All The Time</a:t>
            </a:r>
          </a:p>
          <a:p>
            <a:r>
              <a:rPr lang="en-GB"/>
              <a:t>7. You're Rarely Happy For Your Partner</a:t>
            </a:r>
          </a:p>
          <a:p>
            <a:r>
              <a:rPr lang="en-GB"/>
              <a:t>8. You Don't Try As Much In Your Relationship</a:t>
            </a:r>
          </a:p>
          <a:p>
            <a:endParaRPr lang="en-GB"/>
          </a:p>
        </p:txBody>
      </p:sp>
      <p:sp>
        <p:nvSpPr>
          <p:cNvPr id="13" name="Oval 12">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pic>
        <p:nvPicPr>
          <p:cNvPr id="4" name="Picture 3">
            <a:extLst>
              <a:ext uri="{FF2B5EF4-FFF2-40B4-BE49-F238E27FC236}">
                <a16:creationId xmlns:a16="http://schemas.microsoft.com/office/drawing/2014/main" id="{AD169F2A-DE9D-4332-BEE1-6A0995BBFE9F}"/>
              </a:ext>
            </a:extLst>
          </p:cNvPr>
          <p:cNvPicPr>
            <a:picLocks noChangeAspect="1"/>
          </p:cNvPicPr>
          <p:nvPr/>
        </p:nvPicPr>
        <p:blipFill rotWithShape="1">
          <a:blip r:embed="rId2"/>
          <a:srcRect l="21754" r="11997" b="2"/>
          <a:stretch/>
        </p:blipFill>
        <p:spPr>
          <a:xfrm>
            <a:off x="7751975" y="1075239"/>
            <a:ext cx="4128603"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7" name="Freeform: Shape 16">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19" name="Straight Connector 18">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22">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813537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5055E7B3-3226-4BEF-A22A-94E8B0F67307}"/>
              </a:ext>
            </a:extLst>
          </p:cNvPr>
          <p:cNvSpPr>
            <a:spLocks noGrp="1"/>
          </p:cNvSpPr>
          <p:nvPr>
            <p:ph type="title"/>
          </p:nvPr>
        </p:nvSpPr>
        <p:spPr>
          <a:xfrm>
            <a:off x="838201" y="365125"/>
            <a:ext cx="5393360" cy="1325563"/>
          </a:xfrm>
        </p:spPr>
        <p:txBody>
          <a:bodyPr>
            <a:normAutofit/>
          </a:bodyPr>
          <a:lstStyle/>
          <a:p>
            <a:r>
              <a:rPr lang="en-GB"/>
              <a:t>Level Two: </a:t>
            </a:r>
          </a:p>
        </p:txBody>
      </p:sp>
      <p:sp>
        <p:nvSpPr>
          <p:cNvPr id="11" name="Freeform: Shape 10">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A68BEAF2-C983-4F36-BA1A-8ECE028FBF6C}"/>
              </a:ext>
            </a:extLst>
          </p:cNvPr>
          <p:cNvSpPr>
            <a:spLocks noGrp="1"/>
          </p:cNvSpPr>
          <p:nvPr>
            <p:ph idx="1"/>
          </p:nvPr>
        </p:nvSpPr>
        <p:spPr>
          <a:xfrm>
            <a:off x="838200" y="1825625"/>
            <a:ext cx="5393361" cy="4351338"/>
          </a:xfrm>
        </p:spPr>
        <p:txBody>
          <a:bodyPr>
            <a:normAutofit/>
          </a:bodyPr>
          <a:lstStyle/>
          <a:p>
            <a:r>
              <a:rPr lang="en-GB"/>
              <a:t>Conditional Relationships: You Get Yours And I Get Mine – This level is based on a subtle agreement between two people: “You get yours and I get mine.” The relationship is a contract of favours where people keep track of who does what for who and payment is expected in return for services rendered.</a:t>
            </a:r>
          </a:p>
        </p:txBody>
      </p:sp>
      <p:sp>
        <p:nvSpPr>
          <p:cNvPr id="13" name="Oval 12">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pic>
        <p:nvPicPr>
          <p:cNvPr id="4" name="Picture 3">
            <a:extLst>
              <a:ext uri="{FF2B5EF4-FFF2-40B4-BE49-F238E27FC236}">
                <a16:creationId xmlns:a16="http://schemas.microsoft.com/office/drawing/2014/main" id="{431D82DF-7AE4-43A4-80D4-21D1448E3CC0}"/>
              </a:ext>
            </a:extLst>
          </p:cNvPr>
          <p:cNvPicPr>
            <a:picLocks noChangeAspect="1"/>
          </p:cNvPicPr>
          <p:nvPr/>
        </p:nvPicPr>
        <p:blipFill rotWithShape="1">
          <a:blip r:embed="rId2"/>
          <a:srcRect t="23456" b="9794"/>
          <a:stretch/>
        </p:blipFill>
        <p:spPr>
          <a:xfrm>
            <a:off x="7751975" y="1075239"/>
            <a:ext cx="4128603"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7" name="Freeform: Shape 16">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19" name="Straight Connector 18">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22">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476284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3E17859-C5F0-476F-A082-A4CB8841D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375"/>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C7C5007F-DC03-4856-A631-E00E31FA18FE}"/>
              </a:ext>
            </a:extLst>
          </p:cNvPr>
          <p:cNvSpPr>
            <a:spLocks noGrp="1"/>
          </p:cNvSpPr>
          <p:nvPr>
            <p:ph type="title"/>
          </p:nvPr>
        </p:nvSpPr>
        <p:spPr>
          <a:xfrm>
            <a:off x="838200" y="365125"/>
            <a:ext cx="10515599" cy="1325563"/>
          </a:xfrm>
        </p:spPr>
        <p:txBody>
          <a:bodyPr>
            <a:normAutofit/>
          </a:bodyPr>
          <a:lstStyle/>
          <a:p>
            <a:r>
              <a:rPr lang="en-GB"/>
              <a:t>5 Signs Your Partner Doesn’t Love You Unconditionally</a:t>
            </a:r>
          </a:p>
        </p:txBody>
      </p:sp>
      <p:sp>
        <p:nvSpPr>
          <p:cNvPr id="3" name="Content Placeholder 2">
            <a:extLst>
              <a:ext uri="{FF2B5EF4-FFF2-40B4-BE49-F238E27FC236}">
                <a16:creationId xmlns:a16="http://schemas.microsoft.com/office/drawing/2014/main" id="{39747907-3820-414C-B33E-D0F0A4E030C8}"/>
              </a:ext>
            </a:extLst>
          </p:cNvPr>
          <p:cNvSpPr>
            <a:spLocks noGrp="1"/>
          </p:cNvSpPr>
          <p:nvPr>
            <p:ph idx="1"/>
          </p:nvPr>
        </p:nvSpPr>
        <p:spPr>
          <a:xfrm>
            <a:off x="838200" y="1825625"/>
            <a:ext cx="5393361" cy="4351338"/>
          </a:xfrm>
        </p:spPr>
        <p:txBody>
          <a:bodyPr>
            <a:normAutofit/>
          </a:bodyPr>
          <a:lstStyle/>
          <a:p>
            <a:r>
              <a:rPr lang="en-GB" sz="2400"/>
              <a:t>HERE ARE 5 SIGNS YOUR PARTNER’S LOVE HAS CONDITIONS</a:t>
            </a:r>
          </a:p>
          <a:p>
            <a:r>
              <a:rPr lang="en-GB" sz="2400"/>
              <a:t>1. THEY DON’T LIKE YOUR PERSONAL ISSUES</a:t>
            </a:r>
          </a:p>
          <a:p>
            <a:r>
              <a:rPr lang="en-GB" sz="2400"/>
              <a:t>2. THEY BECOME UPSET WHEN YOU DON’T SPEND TIME WITH THEM</a:t>
            </a:r>
          </a:p>
          <a:p>
            <a:r>
              <a:rPr lang="en-GB" sz="2400"/>
              <a:t>3. THEY HAVE HIGH OR IMPOSSIBLE EXPECTATIONS</a:t>
            </a:r>
          </a:p>
          <a:p>
            <a:r>
              <a:rPr lang="en-GB" sz="2400"/>
              <a:t>4. THEY SHUT DOWN WHEN THE GOING GETS TOUGH</a:t>
            </a:r>
          </a:p>
          <a:p>
            <a:r>
              <a:rPr lang="en-GB" sz="2400"/>
              <a:t>5. THEY WANT TO CHANGE YOU</a:t>
            </a:r>
          </a:p>
        </p:txBody>
      </p:sp>
      <p:pic>
        <p:nvPicPr>
          <p:cNvPr id="4" name="Picture 3">
            <a:extLst>
              <a:ext uri="{FF2B5EF4-FFF2-40B4-BE49-F238E27FC236}">
                <a16:creationId xmlns:a16="http://schemas.microsoft.com/office/drawing/2014/main" id="{8CCA6DFA-C5DF-40FF-B801-B5895856B28B}"/>
              </a:ext>
            </a:extLst>
          </p:cNvPr>
          <p:cNvPicPr>
            <a:picLocks noChangeAspect="1"/>
          </p:cNvPicPr>
          <p:nvPr/>
        </p:nvPicPr>
        <p:blipFill rotWithShape="1">
          <a:blip r:embed="rId2"/>
          <a:srcRect l="37999" r="5752" b="2"/>
          <a:stretch/>
        </p:blipFill>
        <p:spPr>
          <a:xfrm>
            <a:off x="6848918" y="1771078"/>
            <a:ext cx="4504881" cy="4504881"/>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1" name="Arc 1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980527" y="1929807"/>
            <a:ext cx="4556632" cy="455663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Oval 1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00988" y="1969050"/>
            <a:ext cx="666675" cy="6485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6358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otalTime>0</TotalTime>
  <Words>1974</Words>
  <Application>Microsoft Office PowerPoint</Application>
  <PresentationFormat>Widescreen</PresentationFormat>
  <Paragraphs>126</Paragraphs>
  <Slides>39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Calibri</vt:lpstr>
      <vt:lpstr>Calibri Light</vt:lpstr>
      <vt:lpstr>Office Theme</vt:lpstr>
      <vt:lpstr>The Secrets of a Phenomenal Relationship Day 5 </vt:lpstr>
      <vt:lpstr> Skill 2: Give Your Partner What  They Really Need </vt:lpstr>
      <vt:lpstr>You will learn  </vt:lpstr>
      <vt:lpstr>Here we talk about only Three Levels of a Relationship: </vt:lpstr>
      <vt:lpstr>Level One</vt:lpstr>
      <vt:lpstr>Signs You're Being Selfish In A Relationship</vt:lpstr>
      <vt:lpstr>Signs You're Being Selfish In A Relationship</vt:lpstr>
      <vt:lpstr>Level Two: </vt:lpstr>
      <vt:lpstr>5 Signs Your Partner Doesn’t Love You Unconditionally</vt:lpstr>
      <vt:lpstr>PowerPoint Presentation</vt:lpstr>
      <vt:lpstr>UNCONDITIONAL LOVE: THE OTHER'S NEEDS COME FIRST</vt:lpstr>
      <vt:lpstr>Signs Your Partner Love You Unconditionally</vt:lpstr>
      <vt:lpstr>Signs Your Partner Love You Unconditionally</vt:lpstr>
      <vt:lpstr>Signs of unconditional love that say a relationship will last forever</vt:lpstr>
      <vt:lpstr>Creating Level Three Relationships takes hard work and continuous effort</vt:lpstr>
      <vt:lpstr>What level are you? (DAY 5 ASSIGNMENT)</vt:lpstr>
      <vt:lpstr>1 ASSIGNMENT</vt:lpstr>
      <vt:lpstr>2  ASSIGNMENT</vt:lpstr>
      <vt:lpstr> 3  ASSIGNMENT</vt:lpstr>
      <vt:lpstr>Creating Level Three Relationships takes hard work and continuous effort</vt:lpstr>
      <vt:lpstr>Here are some Steps You Can Take To Begin to Build Level 3 Relationships</vt:lpstr>
      <vt:lpstr>RELATIONSHIPS WITH WOMEN </vt:lpstr>
      <vt:lpstr>RELATIONSHIPS WITH WOMEN</vt:lpstr>
      <vt:lpstr>Women need to feel understood </vt:lpstr>
      <vt:lpstr>Women need to feel understood</vt:lpstr>
      <vt:lpstr>Women need to feel seen </vt:lpstr>
      <vt:lpstr>Women need to feel seen</vt:lpstr>
      <vt:lpstr>Women need to feel safe </vt:lpstr>
      <vt:lpstr>Women need to feel safe</vt:lpstr>
      <vt:lpstr>RELATIONSHIPS WITH MEN</vt:lpstr>
      <vt:lpstr>RELATIONSHIPS WITH MEN</vt:lpstr>
      <vt:lpstr>Men need to feel appreciated </vt:lpstr>
      <vt:lpstr>A man needs to feel free </vt:lpstr>
      <vt:lpstr>Men need to feel opened up to </vt:lpstr>
      <vt:lpstr>Men need to feel opened up to</vt:lpstr>
      <vt:lpstr>How To Feel Love: 10 Tips For a Deeper Connection In Your Relationship</vt:lpstr>
      <vt:lpstr>PowerPoint Presentation</vt:lpstr>
      <vt:lpstr>Summary </vt:lpstr>
      <vt:lpstr>Summary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Secrets of a Phenomenal Relationship Day 5 </dc:title>
  <dc:creator>prriya kaur</dc:creator>
  <cp:lastModifiedBy>prriya kaur</cp:lastModifiedBy>
  <cp:revision>1</cp:revision>
  <dcterms:created xsi:type="dcterms:W3CDTF">2020-08-14T21:11:18Z</dcterms:created>
  <dcterms:modified xsi:type="dcterms:W3CDTF">2020-08-14T21:11:21Z</dcterms:modified>
</cp:coreProperties>
</file>