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2" r:id="rId3"/>
    <p:sldId id="258" r:id="rId4"/>
    <p:sldId id="260" r:id="rId5"/>
    <p:sldId id="259" r:id="rId6"/>
    <p:sldId id="261" r:id="rId7"/>
    <p:sldId id="263" r:id="rId8"/>
    <p:sldId id="265" r:id="rId9"/>
    <p:sldId id="264"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6A5331-58EA-4968-B058-FF3B4B1B8ACD}"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5F134C-D6A7-4986-A58E-C144B2B57CE0}" type="slidenum">
              <a:rPr lang="en-GB" smtClean="0"/>
              <a:t>‹#›</a:t>
            </a:fld>
            <a:endParaRPr lang="en-GB"/>
          </a:p>
        </p:txBody>
      </p:sp>
    </p:spTree>
    <p:extLst>
      <p:ext uri="{BB962C8B-B14F-4D97-AF65-F5344CB8AC3E}">
        <p14:creationId xmlns:p14="http://schemas.microsoft.com/office/powerpoint/2010/main" val="19103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A5331-58EA-4968-B058-FF3B4B1B8ACD}"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5F134C-D6A7-4986-A58E-C144B2B57CE0}" type="slidenum">
              <a:rPr lang="en-GB" smtClean="0"/>
              <a:t>‹#›</a:t>
            </a:fld>
            <a:endParaRPr lang="en-GB"/>
          </a:p>
        </p:txBody>
      </p:sp>
    </p:spTree>
    <p:extLst>
      <p:ext uri="{BB962C8B-B14F-4D97-AF65-F5344CB8AC3E}">
        <p14:creationId xmlns:p14="http://schemas.microsoft.com/office/powerpoint/2010/main" val="254651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A5331-58EA-4968-B058-FF3B4B1B8ACD}"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5F134C-D6A7-4986-A58E-C144B2B57CE0}" type="slidenum">
              <a:rPr lang="en-GB" smtClean="0"/>
              <a:t>‹#›</a:t>
            </a:fld>
            <a:endParaRPr lang="en-GB"/>
          </a:p>
        </p:txBody>
      </p:sp>
    </p:spTree>
    <p:extLst>
      <p:ext uri="{BB962C8B-B14F-4D97-AF65-F5344CB8AC3E}">
        <p14:creationId xmlns:p14="http://schemas.microsoft.com/office/powerpoint/2010/main" val="2491742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A5331-58EA-4968-B058-FF3B4B1B8ACD}"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5F134C-D6A7-4986-A58E-C144B2B57CE0}" type="slidenum">
              <a:rPr lang="en-GB" smtClean="0"/>
              <a:t>‹#›</a:t>
            </a:fld>
            <a:endParaRPr lang="en-GB"/>
          </a:p>
        </p:txBody>
      </p:sp>
    </p:spTree>
    <p:extLst>
      <p:ext uri="{BB962C8B-B14F-4D97-AF65-F5344CB8AC3E}">
        <p14:creationId xmlns:p14="http://schemas.microsoft.com/office/powerpoint/2010/main" val="4103398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A5331-58EA-4968-B058-FF3B4B1B8ACD}"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5F134C-D6A7-4986-A58E-C144B2B57CE0}" type="slidenum">
              <a:rPr lang="en-GB" smtClean="0"/>
              <a:t>‹#›</a:t>
            </a:fld>
            <a:endParaRPr lang="en-GB"/>
          </a:p>
        </p:txBody>
      </p:sp>
    </p:spTree>
    <p:extLst>
      <p:ext uri="{BB962C8B-B14F-4D97-AF65-F5344CB8AC3E}">
        <p14:creationId xmlns:p14="http://schemas.microsoft.com/office/powerpoint/2010/main" val="557121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6A5331-58EA-4968-B058-FF3B4B1B8ACD}" type="datetimeFigureOut">
              <a:rPr lang="en-GB" smtClean="0"/>
              <a:t>14/08/2020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5F134C-D6A7-4986-A58E-C144B2B57CE0}" type="slidenum">
              <a:rPr lang="en-GB" smtClean="0"/>
              <a:t>‹#›</a:t>
            </a:fld>
            <a:endParaRPr lang="en-GB"/>
          </a:p>
        </p:txBody>
      </p:sp>
    </p:spTree>
    <p:extLst>
      <p:ext uri="{BB962C8B-B14F-4D97-AF65-F5344CB8AC3E}">
        <p14:creationId xmlns:p14="http://schemas.microsoft.com/office/powerpoint/2010/main" val="1350964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6A5331-58EA-4968-B058-FF3B4B1B8ACD}" type="datetimeFigureOut">
              <a:rPr lang="en-GB" smtClean="0"/>
              <a:t>14/08/2020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5F134C-D6A7-4986-A58E-C144B2B57CE0}" type="slidenum">
              <a:rPr lang="en-GB" smtClean="0"/>
              <a:t>‹#›</a:t>
            </a:fld>
            <a:endParaRPr lang="en-GB"/>
          </a:p>
        </p:txBody>
      </p:sp>
    </p:spTree>
    <p:extLst>
      <p:ext uri="{BB962C8B-B14F-4D97-AF65-F5344CB8AC3E}">
        <p14:creationId xmlns:p14="http://schemas.microsoft.com/office/powerpoint/2010/main" val="3210227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6A5331-58EA-4968-B058-FF3B4B1B8ACD}" type="datetimeFigureOut">
              <a:rPr lang="en-GB" smtClean="0"/>
              <a:t>14/08/2020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5F134C-D6A7-4986-A58E-C144B2B57CE0}" type="slidenum">
              <a:rPr lang="en-GB" smtClean="0"/>
              <a:t>‹#›</a:t>
            </a:fld>
            <a:endParaRPr lang="en-GB"/>
          </a:p>
        </p:txBody>
      </p:sp>
    </p:spTree>
    <p:extLst>
      <p:ext uri="{BB962C8B-B14F-4D97-AF65-F5344CB8AC3E}">
        <p14:creationId xmlns:p14="http://schemas.microsoft.com/office/powerpoint/2010/main" val="290941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A5331-58EA-4968-B058-FF3B4B1B8ACD}" type="datetimeFigureOut">
              <a:rPr lang="en-GB" smtClean="0"/>
              <a:t>14/08/2020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5F134C-D6A7-4986-A58E-C144B2B57CE0}" type="slidenum">
              <a:rPr lang="en-GB" smtClean="0"/>
              <a:t>‹#›</a:t>
            </a:fld>
            <a:endParaRPr lang="en-GB"/>
          </a:p>
        </p:txBody>
      </p:sp>
    </p:spTree>
    <p:extLst>
      <p:ext uri="{BB962C8B-B14F-4D97-AF65-F5344CB8AC3E}">
        <p14:creationId xmlns:p14="http://schemas.microsoft.com/office/powerpoint/2010/main" val="180847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6A5331-58EA-4968-B058-FF3B4B1B8ACD}" type="datetimeFigureOut">
              <a:rPr lang="en-GB" smtClean="0"/>
              <a:t>14/08/2020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5F134C-D6A7-4986-A58E-C144B2B57CE0}" type="slidenum">
              <a:rPr lang="en-GB" smtClean="0"/>
              <a:t>‹#›</a:t>
            </a:fld>
            <a:endParaRPr lang="en-GB"/>
          </a:p>
        </p:txBody>
      </p:sp>
    </p:spTree>
    <p:extLst>
      <p:ext uri="{BB962C8B-B14F-4D97-AF65-F5344CB8AC3E}">
        <p14:creationId xmlns:p14="http://schemas.microsoft.com/office/powerpoint/2010/main" val="318340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6A5331-58EA-4968-B058-FF3B4B1B8ACD}" type="datetimeFigureOut">
              <a:rPr lang="en-GB" smtClean="0"/>
              <a:t>14/08/2020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5F134C-D6A7-4986-A58E-C144B2B57CE0}" type="slidenum">
              <a:rPr lang="en-GB" smtClean="0"/>
              <a:t>‹#›</a:t>
            </a:fld>
            <a:endParaRPr lang="en-GB"/>
          </a:p>
        </p:txBody>
      </p:sp>
    </p:spTree>
    <p:extLst>
      <p:ext uri="{BB962C8B-B14F-4D97-AF65-F5344CB8AC3E}">
        <p14:creationId xmlns:p14="http://schemas.microsoft.com/office/powerpoint/2010/main" val="3024470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A5331-58EA-4968-B058-FF3B4B1B8ACD}" type="datetimeFigureOut">
              <a:rPr lang="en-GB" smtClean="0"/>
              <a:t>14/08/2020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134C-D6A7-4986-A58E-C144B2B57CE0}" type="slidenum">
              <a:rPr lang="en-GB" smtClean="0"/>
              <a:t>‹#›</a:t>
            </a:fld>
            <a:endParaRPr lang="en-GB"/>
          </a:p>
        </p:txBody>
      </p:sp>
    </p:spTree>
    <p:extLst>
      <p:ext uri="{BB962C8B-B14F-4D97-AF65-F5344CB8AC3E}">
        <p14:creationId xmlns:p14="http://schemas.microsoft.com/office/powerpoint/2010/main" val="4899815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B9651FA3-B4A1-4E98-9B71-4CF820877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5DF1AF-7FC1-47B9-9223-33D01F503407}"/>
              </a:ext>
            </a:extLst>
          </p:cNvPr>
          <p:cNvSpPr>
            <a:spLocks noGrp="1"/>
          </p:cNvSpPr>
          <p:nvPr>
            <p:ph type="ctrTitle"/>
          </p:nvPr>
        </p:nvSpPr>
        <p:spPr>
          <a:xfrm>
            <a:off x="643466" y="753626"/>
            <a:ext cx="5334930" cy="3004145"/>
          </a:xfrm>
        </p:spPr>
        <p:txBody>
          <a:bodyPr>
            <a:normAutofit/>
          </a:bodyPr>
          <a:lstStyle/>
          <a:p>
            <a:r>
              <a:rPr lang="en-GB"/>
              <a:t>Skill 1: Heartfelt Understanding</a:t>
            </a:r>
          </a:p>
        </p:txBody>
      </p:sp>
      <p:sp>
        <p:nvSpPr>
          <p:cNvPr id="3" name="Subtitle 2">
            <a:extLst>
              <a:ext uri="{FF2B5EF4-FFF2-40B4-BE49-F238E27FC236}">
                <a16:creationId xmlns:a16="http://schemas.microsoft.com/office/drawing/2014/main" id="{8EEB0FA7-907A-49D8-AE08-BBA5A9AB709F}"/>
              </a:ext>
            </a:extLst>
          </p:cNvPr>
          <p:cNvSpPr>
            <a:spLocks noGrp="1"/>
          </p:cNvSpPr>
          <p:nvPr>
            <p:ph type="subTitle" idx="1"/>
          </p:nvPr>
        </p:nvSpPr>
        <p:spPr>
          <a:xfrm>
            <a:off x="643465" y="3849845"/>
            <a:ext cx="5334931" cy="2189214"/>
          </a:xfrm>
        </p:spPr>
        <p:txBody>
          <a:bodyPr>
            <a:normAutofit/>
          </a:bodyPr>
          <a:lstStyle/>
          <a:p>
            <a:r>
              <a:rPr lang="en-GB"/>
              <a:t>Day 4 The Secrets of a Phenomenal Relationship</a:t>
            </a:r>
          </a:p>
        </p:txBody>
      </p:sp>
      <p:sp>
        <p:nvSpPr>
          <p:cNvPr id="11" name="Freeform: Shape 10">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3994"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A323B59B-2C44-46DA-91AB-F1EBA5F722C5}"/>
              </a:ext>
            </a:extLst>
          </p:cNvPr>
          <p:cNvPicPr>
            <a:picLocks noChangeAspect="1"/>
          </p:cNvPicPr>
          <p:nvPr/>
        </p:nvPicPr>
        <p:blipFill rotWithShape="1">
          <a:blip r:embed="rId2"/>
          <a:srcRect l="30873" r="5129" b="2"/>
          <a:stretch/>
        </p:blipFill>
        <p:spPr>
          <a:xfrm>
            <a:off x="6595884" y="57974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15" name="Freeform: Shape 14">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5164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ED0006F-5E40-4EC8-8F7D-7B3A87E4CC20}"/>
              </a:ext>
            </a:extLst>
          </p:cNvPr>
          <p:cNvSpPr>
            <a:spLocks noGrp="1"/>
          </p:cNvSpPr>
          <p:nvPr>
            <p:ph type="title"/>
          </p:nvPr>
        </p:nvSpPr>
        <p:spPr>
          <a:xfrm>
            <a:off x="838200" y="365125"/>
            <a:ext cx="5393361" cy="1325563"/>
          </a:xfrm>
        </p:spPr>
        <p:txBody>
          <a:bodyPr>
            <a:normAutofit/>
          </a:bodyPr>
          <a:lstStyle/>
          <a:p>
            <a:r>
              <a:rPr lang="en-GB"/>
              <a:t>Exercise for you </a:t>
            </a:r>
          </a:p>
        </p:txBody>
      </p:sp>
      <p:sp>
        <p:nvSpPr>
          <p:cNvPr id="3" name="Content Placeholder 2">
            <a:extLst>
              <a:ext uri="{FF2B5EF4-FFF2-40B4-BE49-F238E27FC236}">
                <a16:creationId xmlns:a16="http://schemas.microsoft.com/office/drawing/2014/main" id="{F1A1AD0F-DA4A-4AF1-8F70-289E4B8CBF64}"/>
              </a:ext>
            </a:extLst>
          </p:cNvPr>
          <p:cNvSpPr>
            <a:spLocks noGrp="1"/>
          </p:cNvSpPr>
          <p:nvPr>
            <p:ph idx="1"/>
          </p:nvPr>
        </p:nvSpPr>
        <p:spPr>
          <a:xfrm>
            <a:off x="838200" y="1825625"/>
            <a:ext cx="5393361" cy="4351338"/>
          </a:xfrm>
        </p:spPr>
        <p:txBody>
          <a:bodyPr>
            <a:normAutofit/>
          </a:bodyPr>
          <a:lstStyle/>
          <a:p>
            <a:pPr lvl="0" fontAlgn="base"/>
            <a:r>
              <a:rPr lang="en-GB"/>
              <a:t>What has to happen for you to feel loved?</a:t>
            </a:r>
          </a:p>
          <a:p>
            <a:pPr lvl="0" fontAlgn="base"/>
            <a:r>
              <a:rPr lang="en-GB"/>
              <a:t>What physical, verbal, visual things do you have to experience to know you are loved?</a:t>
            </a:r>
          </a:p>
          <a:p>
            <a:pPr lvl="0" fontAlgn="base"/>
            <a:r>
              <a:rPr lang="en-GB"/>
              <a:t> What about for your partner?</a:t>
            </a:r>
          </a:p>
          <a:p>
            <a:endParaRPr lang="en-GB"/>
          </a:p>
        </p:txBody>
      </p:sp>
      <p:pic>
        <p:nvPicPr>
          <p:cNvPr id="5" name="Picture 4">
            <a:extLst>
              <a:ext uri="{FF2B5EF4-FFF2-40B4-BE49-F238E27FC236}">
                <a16:creationId xmlns:a16="http://schemas.microsoft.com/office/drawing/2014/main" id="{CF00EEE8-C727-442F-9644-784D09362F0A}"/>
              </a:ext>
            </a:extLst>
          </p:cNvPr>
          <p:cNvPicPr>
            <a:picLocks noChangeAspect="1"/>
          </p:cNvPicPr>
          <p:nvPr/>
        </p:nvPicPr>
        <p:blipFill rotWithShape="1">
          <a:blip r:embed="rId2"/>
          <a:srcRect l="12699" r="25552"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1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792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E1BBDB0-42BF-441F-82CF-94F6F00EE416}"/>
              </a:ext>
            </a:extLst>
          </p:cNvPr>
          <p:cNvSpPr>
            <a:spLocks noGrp="1"/>
          </p:cNvSpPr>
          <p:nvPr>
            <p:ph type="title"/>
          </p:nvPr>
        </p:nvSpPr>
        <p:spPr>
          <a:xfrm>
            <a:off x="838200" y="365125"/>
            <a:ext cx="5393361" cy="1325563"/>
          </a:xfrm>
        </p:spPr>
        <p:txBody>
          <a:bodyPr>
            <a:normAutofit/>
          </a:bodyPr>
          <a:lstStyle/>
          <a:p>
            <a:r>
              <a:rPr lang="en-GB"/>
              <a:t>Exercise </a:t>
            </a:r>
          </a:p>
        </p:txBody>
      </p:sp>
      <p:sp>
        <p:nvSpPr>
          <p:cNvPr id="3" name="Content Placeholder 2">
            <a:extLst>
              <a:ext uri="{FF2B5EF4-FFF2-40B4-BE49-F238E27FC236}">
                <a16:creationId xmlns:a16="http://schemas.microsoft.com/office/drawing/2014/main" id="{4141515D-E83E-40BC-AE17-A64241D91FD0}"/>
              </a:ext>
            </a:extLst>
          </p:cNvPr>
          <p:cNvSpPr>
            <a:spLocks noGrp="1"/>
          </p:cNvSpPr>
          <p:nvPr>
            <p:ph idx="1"/>
          </p:nvPr>
        </p:nvSpPr>
        <p:spPr>
          <a:xfrm>
            <a:off x="838200" y="1825625"/>
            <a:ext cx="5393361" cy="4351338"/>
          </a:xfrm>
        </p:spPr>
        <p:txBody>
          <a:bodyPr>
            <a:normAutofit/>
          </a:bodyPr>
          <a:lstStyle/>
          <a:p>
            <a:r>
              <a:rPr lang="en-GB"/>
              <a:t>When you are happy with your partner, how do you let them know?</a:t>
            </a:r>
          </a:p>
          <a:p>
            <a:r>
              <a:rPr lang="en-GB"/>
              <a:t> Is this their modality for feeling loved and appreciated?</a:t>
            </a:r>
          </a:p>
          <a:p>
            <a:r>
              <a:rPr lang="en-GB"/>
              <a:t> How could you improve how you show your appreciation?</a:t>
            </a:r>
          </a:p>
          <a:p>
            <a:endParaRPr lang="en-GB"/>
          </a:p>
        </p:txBody>
      </p:sp>
      <p:pic>
        <p:nvPicPr>
          <p:cNvPr id="4" name="Picture 3">
            <a:extLst>
              <a:ext uri="{FF2B5EF4-FFF2-40B4-BE49-F238E27FC236}">
                <a16:creationId xmlns:a16="http://schemas.microsoft.com/office/drawing/2014/main" id="{C15EFDFD-B7B1-4A64-88A3-A33F23B705AD}"/>
              </a:ext>
            </a:extLst>
          </p:cNvPr>
          <p:cNvPicPr>
            <a:picLocks noChangeAspect="1"/>
          </p:cNvPicPr>
          <p:nvPr/>
        </p:nvPicPr>
        <p:blipFill rotWithShape="1">
          <a:blip r:embed="rId2"/>
          <a:srcRect l="12699" r="25552"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1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017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D517B-13AF-45A1-A80A-7A8B23FBBF83}"/>
              </a:ext>
            </a:extLst>
          </p:cNvPr>
          <p:cNvSpPr>
            <a:spLocks noGrp="1"/>
          </p:cNvSpPr>
          <p:nvPr>
            <p:ph type="title"/>
          </p:nvPr>
        </p:nvSpPr>
        <p:spPr>
          <a:xfrm>
            <a:off x="1136428" y="627564"/>
            <a:ext cx="7474172" cy="1325563"/>
          </a:xfrm>
        </p:spPr>
        <p:txBody>
          <a:bodyPr>
            <a:normAutofit/>
          </a:bodyPr>
          <a:lstStyle/>
          <a:p>
            <a:r>
              <a:rPr lang="en-GB"/>
              <a:t>Summary </a:t>
            </a:r>
          </a:p>
        </p:txBody>
      </p:sp>
      <p:sp>
        <p:nvSpPr>
          <p:cNvPr id="3" name="Content Placeholder 2">
            <a:extLst>
              <a:ext uri="{FF2B5EF4-FFF2-40B4-BE49-F238E27FC236}">
                <a16:creationId xmlns:a16="http://schemas.microsoft.com/office/drawing/2014/main" id="{E3EB53D8-373A-4658-BFB0-605D7CBD0019}"/>
              </a:ext>
            </a:extLst>
          </p:cNvPr>
          <p:cNvSpPr>
            <a:spLocks noGrp="1"/>
          </p:cNvSpPr>
          <p:nvPr>
            <p:ph idx="1"/>
          </p:nvPr>
        </p:nvSpPr>
        <p:spPr>
          <a:xfrm>
            <a:off x="1136429" y="2278173"/>
            <a:ext cx="6467867" cy="3450613"/>
          </a:xfrm>
        </p:spPr>
        <p:txBody>
          <a:bodyPr anchor="ctr">
            <a:normAutofit/>
          </a:bodyPr>
          <a:lstStyle/>
          <a:p>
            <a:r>
              <a:rPr lang="en-GB" sz="2400"/>
              <a:t>ALWAYS end a challenging communication or heated exchange with an act of love, whether it be a kiss, hug or what ever act you choose.  </a:t>
            </a:r>
          </a:p>
          <a:p>
            <a:r>
              <a:rPr lang="en-GB" sz="2400"/>
              <a:t>It is important to anchor the positive outcome that you just experienced, and this will really drill it home for the both of you.</a:t>
            </a:r>
          </a:p>
        </p:txBody>
      </p:sp>
      <p:sp>
        <p:nvSpPr>
          <p:cNvPr id="26"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81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E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45CCD7D-FC6C-446A-8799-344ED7AA43DC}"/>
              </a:ext>
            </a:extLst>
          </p:cNvPr>
          <p:cNvPicPr>
            <a:picLocks noChangeAspect="1"/>
          </p:cNvPicPr>
          <p:nvPr/>
        </p:nvPicPr>
        <p:blipFill rotWithShape="1">
          <a:blip r:embed="rId2"/>
          <a:srcRect t="8113" b="7301"/>
          <a:stretch/>
        </p:blipFill>
        <p:spPr>
          <a:xfrm>
            <a:off x="9254442" y="3017790"/>
            <a:ext cx="1462088" cy="822420"/>
          </a:xfrm>
          <a:prstGeom prst="rect">
            <a:avLst/>
          </a:prstGeom>
        </p:spPr>
      </p:pic>
    </p:spTree>
    <p:extLst>
      <p:ext uri="{BB962C8B-B14F-4D97-AF65-F5344CB8AC3E}">
        <p14:creationId xmlns:p14="http://schemas.microsoft.com/office/powerpoint/2010/main" val="2217262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FEC6CC4-B1A4-4F94-95BB-F81DF92B184B}"/>
              </a:ext>
            </a:extLst>
          </p:cNvPr>
          <p:cNvSpPr>
            <a:spLocks noGrp="1"/>
          </p:cNvSpPr>
          <p:nvPr>
            <p:ph type="title"/>
          </p:nvPr>
        </p:nvSpPr>
        <p:spPr>
          <a:xfrm>
            <a:off x="838200" y="365125"/>
            <a:ext cx="5387502" cy="1325563"/>
          </a:xfrm>
        </p:spPr>
        <p:txBody>
          <a:bodyPr>
            <a:normAutofit/>
          </a:bodyPr>
          <a:lstStyle/>
          <a:p>
            <a:r>
              <a:rPr lang="en-GB"/>
              <a:t>Heartfelt Understanding</a:t>
            </a:r>
          </a:p>
        </p:txBody>
      </p:sp>
      <p:sp>
        <p:nvSpPr>
          <p:cNvPr id="3" name="Content Placeholder 2">
            <a:extLst>
              <a:ext uri="{FF2B5EF4-FFF2-40B4-BE49-F238E27FC236}">
                <a16:creationId xmlns:a16="http://schemas.microsoft.com/office/drawing/2014/main" id="{B7FFE43D-700C-4F7D-952B-66136E16B78D}"/>
              </a:ext>
            </a:extLst>
          </p:cNvPr>
          <p:cNvSpPr>
            <a:spLocks noGrp="1"/>
          </p:cNvSpPr>
          <p:nvPr>
            <p:ph idx="1"/>
          </p:nvPr>
        </p:nvSpPr>
        <p:spPr>
          <a:xfrm>
            <a:off x="838200" y="1825625"/>
            <a:ext cx="5387502" cy="4351338"/>
          </a:xfrm>
        </p:spPr>
        <p:txBody>
          <a:bodyPr>
            <a:normAutofit/>
          </a:bodyPr>
          <a:lstStyle/>
          <a:p>
            <a:r>
              <a:rPr lang="en-GB"/>
              <a:t>What exactly does this mean?  Well, it is a pretty easy concept to grasp, but not so simple in the execution for some.  </a:t>
            </a:r>
          </a:p>
          <a:p>
            <a:r>
              <a:rPr lang="en-GB"/>
              <a:t>You see, heartfelt understanding involves a few steps…</a:t>
            </a:r>
          </a:p>
        </p:txBody>
      </p:sp>
      <p:pic>
        <p:nvPicPr>
          <p:cNvPr id="4" name="Picture 3">
            <a:extLst>
              <a:ext uri="{FF2B5EF4-FFF2-40B4-BE49-F238E27FC236}">
                <a16:creationId xmlns:a16="http://schemas.microsoft.com/office/drawing/2014/main" id="{D821BDEF-3E99-40D9-9995-15AEB1A0684B}"/>
              </a:ext>
            </a:extLst>
          </p:cNvPr>
          <p:cNvPicPr>
            <a:picLocks noChangeAspect="1"/>
          </p:cNvPicPr>
          <p:nvPr/>
        </p:nvPicPr>
        <p:blipFill rotWithShape="1">
          <a:blip r:embed="rId2"/>
          <a:srcRect l="3969" r="29434"/>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1" name="Oval 10">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232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hank You! Heart Text">
            <a:extLst>
              <a:ext uri="{FF2B5EF4-FFF2-40B4-BE49-F238E27FC236}">
                <a16:creationId xmlns:a16="http://schemas.microsoft.com/office/drawing/2014/main" id="{0632531D-F380-4DD6-986D-98A0DEB6BF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108" b="2"/>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C3EDB79-F21E-4A46-BD94-11AD15CB5780}"/>
              </a:ext>
            </a:extLst>
          </p:cNvPr>
          <p:cNvSpPr>
            <a:spLocks noGrp="1"/>
          </p:cNvSpPr>
          <p:nvPr>
            <p:ph type="title"/>
          </p:nvPr>
        </p:nvSpPr>
        <p:spPr>
          <a:xfrm>
            <a:off x="371094" y="1161288"/>
            <a:ext cx="3438144" cy="1124712"/>
          </a:xfrm>
        </p:spPr>
        <p:txBody>
          <a:bodyPr anchor="b">
            <a:normAutofit/>
          </a:bodyPr>
          <a:lstStyle/>
          <a:p>
            <a:r>
              <a:rPr lang="en-GB" sz="2800" dirty="0"/>
              <a:t>Small Exercise </a:t>
            </a:r>
          </a:p>
        </p:txBody>
      </p:sp>
      <p:sp>
        <p:nvSpPr>
          <p:cNvPr id="3" name="Content Placeholder 2">
            <a:extLst>
              <a:ext uri="{FF2B5EF4-FFF2-40B4-BE49-F238E27FC236}">
                <a16:creationId xmlns:a16="http://schemas.microsoft.com/office/drawing/2014/main" id="{94D0490A-1270-4457-AAA5-85DF9F0A3AA5}"/>
              </a:ext>
            </a:extLst>
          </p:cNvPr>
          <p:cNvSpPr>
            <a:spLocks noGrp="1"/>
          </p:cNvSpPr>
          <p:nvPr>
            <p:ph idx="1"/>
          </p:nvPr>
        </p:nvSpPr>
        <p:spPr>
          <a:xfrm>
            <a:off x="371094" y="2718054"/>
            <a:ext cx="3438906" cy="3207258"/>
          </a:xfrm>
        </p:spPr>
        <p:txBody>
          <a:bodyPr anchor="t">
            <a:normAutofit/>
          </a:bodyPr>
          <a:lstStyle/>
          <a:p>
            <a:pPr marL="0" indent="0">
              <a:buNone/>
            </a:pPr>
            <a:r>
              <a:rPr lang="en-GB" sz="1700"/>
              <a:t>Close your eyes and put your hand on your heart, and say this 3 times:</a:t>
            </a:r>
          </a:p>
          <a:p>
            <a:r>
              <a:rPr lang="en-GB" sz="1700"/>
              <a:t>I'm sorry. </a:t>
            </a:r>
          </a:p>
          <a:p>
            <a:r>
              <a:rPr lang="en-GB" sz="1700"/>
              <a:t>I love you. </a:t>
            </a:r>
          </a:p>
          <a:p>
            <a:r>
              <a:rPr lang="en-GB" sz="1700"/>
              <a:t>Please forgive me. </a:t>
            </a:r>
          </a:p>
          <a:p>
            <a:r>
              <a:rPr lang="en-GB" sz="1700"/>
              <a:t>Thank you.</a:t>
            </a:r>
          </a:p>
        </p:txBody>
      </p:sp>
    </p:spTree>
    <p:extLst>
      <p:ext uri="{BB962C8B-B14F-4D97-AF65-F5344CB8AC3E}">
        <p14:creationId xmlns:p14="http://schemas.microsoft.com/office/powerpoint/2010/main" val="213944945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2697E-6A04-449E-A08F-C31179DA18B5}"/>
              </a:ext>
            </a:extLst>
          </p:cNvPr>
          <p:cNvPicPr>
            <a:picLocks noChangeAspect="1"/>
          </p:cNvPicPr>
          <p:nvPr/>
        </p:nvPicPr>
        <p:blipFill rotWithShape="1">
          <a:blip r:embed="rId2"/>
          <a:srcRect/>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B2C860-4154-47AA-8237-1B50AFB1C9CE}"/>
              </a:ext>
            </a:extLst>
          </p:cNvPr>
          <p:cNvSpPr>
            <a:spLocks noGrp="1"/>
          </p:cNvSpPr>
          <p:nvPr>
            <p:ph type="title"/>
          </p:nvPr>
        </p:nvSpPr>
        <p:spPr>
          <a:xfrm>
            <a:off x="594805" y="640263"/>
            <a:ext cx="3759240" cy="1344975"/>
          </a:xfrm>
        </p:spPr>
        <p:txBody>
          <a:bodyPr>
            <a:normAutofit/>
          </a:bodyPr>
          <a:lstStyle/>
          <a:p>
            <a:r>
              <a:rPr lang="en-GB" sz="2800"/>
              <a:t>Heartfelt Understanding Involves A Few Disciplines:</a:t>
            </a:r>
          </a:p>
        </p:txBody>
      </p:sp>
      <p:sp>
        <p:nvSpPr>
          <p:cNvPr id="3" name="Content Placeholder 2">
            <a:extLst>
              <a:ext uri="{FF2B5EF4-FFF2-40B4-BE49-F238E27FC236}">
                <a16:creationId xmlns:a16="http://schemas.microsoft.com/office/drawing/2014/main" id="{6C599613-5EF6-44DF-B98C-657AE8B057C5}"/>
              </a:ext>
            </a:extLst>
          </p:cNvPr>
          <p:cNvSpPr>
            <a:spLocks noGrp="1"/>
          </p:cNvSpPr>
          <p:nvPr>
            <p:ph idx="1"/>
          </p:nvPr>
        </p:nvSpPr>
        <p:spPr>
          <a:xfrm>
            <a:off x="594110" y="2121763"/>
            <a:ext cx="3764826" cy="3773010"/>
          </a:xfrm>
        </p:spPr>
        <p:txBody>
          <a:bodyPr>
            <a:normAutofit/>
          </a:bodyPr>
          <a:lstStyle/>
          <a:p>
            <a:r>
              <a:rPr lang="en-GB" sz="1800" dirty="0"/>
              <a:t>To be a more understanding your partner, you can practice these heartfelt ways when treating others, especially when they seem a little bit hard to understand…</a:t>
            </a:r>
          </a:p>
          <a:p>
            <a:endParaRPr lang="en-GB" sz="1800" dirty="0"/>
          </a:p>
        </p:txBody>
      </p:sp>
    </p:spTree>
    <p:extLst>
      <p:ext uri="{BB962C8B-B14F-4D97-AF65-F5344CB8AC3E}">
        <p14:creationId xmlns:p14="http://schemas.microsoft.com/office/powerpoint/2010/main" val="3159540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162E525-48FE-4CBA-9DED-03F17480CCDC}"/>
              </a:ext>
            </a:extLst>
          </p:cNvPr>
          <p:cNvSpPr>
            <a:spLocks noGrp="1"/>
          </p:cNvSpPr>
          <p:nvPr>
            <p:ph type="title"/>
          </p:nvPr>
        </p:nvSpPr>
        <p:spPr>
          <a:xfrm>
            <a:off x="838200" y="365125"/>
            <a:ext cx="5393361" cy="1325563"/>
          </a:xfrm>
        </p:spPr>
        <p:txBody>
          <a:bodyPr>
            <a:normAutofit/>
          </a:bodyPr>
          <a:lstStyle/>
          <a:p>
            <a:r>
              <a:rPr lang="en-GB" sz="2800"/>
              <a:t>1. THE DISCIPLINE OF UNCONDITIONAL LOVE &amp; COMPASSION</a:t>
            </a:r>
          </a:p>
        </p:txBody>
      </p:sp>
      <p:sp>
        <p:nvSpPr>
          <p:cNvPr id="3" name="Content Placeholder 2">
            <a:extLst>
              <a:ext uri="{FF2B5EF4-FFF2-40B4-BE49-F238E27FC236}">
                <a16:creationId xmlns:a16="http://schemas.microsoft.com/office/drawing/2014/main" id="{C85F15D5-25C9-453A-904C-E9636F6305BA}"/>
              </a:ext>
            </a:extLst>
          </p:cNvPr>
          <p:cNvSpPr>
            <a:spLocks noGrp="1"/>
          </p:cNvSpPr>
          <p:nvPr>
            <p:ph idx="1"/>
          </p:nvPr>
        </p:nvSpPr>
        <p:spPr>
          <a:xfrm>
            <a:off x="838200" y="1825625"/>
            <a:ext cx="5393361" cy="4351338"/>
          </a:xfrm>
        </p:spPr>
        <p:txBody>
          <a:bodyPr>
            <a:normAutofit/>
          </a:bodyPr>
          <a:lstStyle/>
          <a:p>
            <a:r>
              <a:rPr lang="en-GB" sz="2600"/>
              <a:t>Always put your lover first—it’s not about you! When you fully develop the skill of heartfelt understanding, </a:t>
            </a:r>
          </a:p>
          <a:p>
            <a:r>
              <a:rPr lang="en-GB" sz="2600"/>
              <a:t>You become conscious of your partner’s inner life. Rather than being an observer and critic, you feel what they feel and you will discover the deepest pleasure in your relationship—sexual and otherwise.</a:t>
            </a:r>
          </a:p>
        </p:txBody>
      </p:sp>
      <p:pic>
        <p:nvPicPr>
          <p:cNvPr id="4" name="Picture 3">
            <a:extLst>
              <a:ext uri="{FF2B5EF4-FFF2-40B4-BE49-F238E27FC236}">
                <a16:creationId xmlns:a16="http://schemas.microsoft.com/office/drawing/2014/main" id="{C882B381-B827-42F8-B4C9-00A885A23744}"/>
              </a:ext>
            </a:extLst>
          </p:cNvPr>
          <p:cNvPicPr>
            <a:picLocks noChangeAspect="1"/>
          </p:cNvPicPr>
          <p:nvPr/>
        </p:nvPicPr>
        <p:blipFill rotWithShape="1">
          <a:blip r:embed="rId2"/>
          <a:srcRect l="19933" r="13315"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1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026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49796B6-87F3-4628-B11E-6BEACCAB8EFA}"/>
              </a:ext>
            </a:extLst>
          </p:cNvPr>
          <p:cNvSpPr>
            <a:spLocks noGrp="1"/>
          </p:cNvSpPr>
          <p:nvPr>
            <p:ph type="title"/>
          </p:nvPr>
        </p:nvSpPr>
        <p:spPr>
          <a:xfrm>
            <a:off x="838200" y="365125"/>
            <a:ext cx="5393361" cy="1325563"/>
          </a:xfrm>
        </p:spPr>
        <p:txBody>
          <a:bodyPr>
            <a:normAutofit/>
          </a:bodyPr>
          <a:lstStyle/>
          <a:p>
            <a:r>
              <a:rPr lang="en-GB" sz="3100"/>
              <a:t>2. THE DISCIPLINE OF ABSOLUTE COURAGE &amp; VULNERABILITY</a:t>
            </a:r>
          </a:p>
        </p:txBody>
      </p:sp>
      <p:sp>
        <p:nvSpPr>
          <p:cNvPr id="3" name="Content Placeholder 2">
            <a:extLst>
              <a:ext uri="{FF2B5EF4-FFF2-40B4-BE49-F238E27FC236}">
                <a16:creationId xmlns:a16="http://schemas.microsoft.com/office/drawing/2014/main" id="{2A3182C5-015C-4147-890A-ADF5C1DB1AAD}"/>
              </a:ext>
            </a:extLst>
          </p:cNvPr>
          <p:cNvSpPr>
            <a:spLocks noGrp="1"/>
          </p:cNvSpPr>
          <p:nvPr>
            <p:ph idx="1"/>
          </p:nvPr>
        </p:nvSpPr>
        <p:spPr>
          <a:xfrm>
            <a:off x="838200" y="1825625"/>
            <a:ext cx="5393361" cy="4351338"/>
          </a:xfrm>
        </p:spPr>
        <p:txBody>
          <a:bodyPr>
            <a:normAutofit/>
          </a:bodyPr>
          <a:lstStyle/>
          <a:p>
            <a:r>
              <a:rPr lang="en-GB" sz="2000" dirty="0"/>
              <a:t>Love no matter what and commit to absolute truth. Be present for your lover even during the most painful situations. </a:t>
            </a:r>
          </a:p>
          <a:p>
            <a:r>
              <a:rPr lang="en-GB" sz="2000" dirty="0"/>
              <a:t>Don’t just be physically present, be fully present– giving your lover your undivided focus. </a:t>
            </a:r>
          </a:p>
          <a:p>
            <a:r>
              <a:rPr lang="en-GB" sz="2000" dirty="0"/>
              <a:t>Any time you lose trust, interest or commitment, you drift closer to behaviours of criticism and rejection. </a:t>
            </a:r>
          </a:p>
          <a:p>
            <a:r>
              <a:rPr lang="en-GB" sz="2000" dirty="0"/>
              <a:t>Stay connected! Cultivate your commitment the way you would a precious flower. Your relationship will flourish no matter what your life circumstances may be.</a:t>
            </a:r>
          </a:p>
        </p:txBody>
      </p:sp>
      <p:pic>
        <p:nvPicPr>
          <p:cNvPr id="4" name="Picture 3">
            <a:extLst>
              <a:ext uri="{FF2B5EF4-FFF2-40B4-BE49-F238E27FC236}">
                <a16:creationId xmlns:a16="http://schemas.microsoft.com/office/drawing/2014/main" id="{61552FF2-5588-45DD-A5D1-468ED8929996}"/>
              </a:ext>
            </a:extLst>
          </p:cNvPr>
          <p:cNvPicPr>
            <a:picLocks noChangeAspect="1"/>
          </p:cNvPicPr>
          <p:nvPr/>
        </p:nvPicPr>
        <p:blipFill rotWithShape="1">
          <a:blip r:embed="rId2"/>
          <a:srcRect l="10742" r="14258"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1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666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3CCBB80-7B9B-4E71-A375-A80EDDE8AECB}"/>
              </a:ext>
            </a:extLst>
          </p:cNvPr>
          <p:cNvSpPr>
            <a:spLocks noGrp="1"/>
          </p:cNvSpPr>
          <p:nvPr>
            <p:ph type="title"/>
          </p:nvPr>
        </p:nvSpPr>
        <p:spPr>
          <a:xfrm>
            <a:off x="838200" y="365125"/>
            <a:ext cx="5393361" cy="1325563"/>
          </a:xfrm>
        </p:spPr>
        <p:txBody>
          <a:bodyPr>
            <a:normAutofit/>
          </a:bodyPr>
          <a:lstStyle/>
          <a:p>
            <a:r>
              <a:rPr lang="en-GB" sz="2800" cap="all"/>
              <a:t>3. THE DISCIPLINE OF KNOWING THE TRUTH</a:t>
            </a:r>
            <a:br>
              <a:rPr lang="en-GB" sz="2800" cap="all"/>
            </a:br>
            <a:endParaRPr lang="en-GB" sz="2800"/>
          </a:p>
        </p:txBody>
      </p:sp>
      <p:sp>
        <p:nvSpPr>
          <p:cNvPr id="3" name="Content Placeholder 2">
            <a:extLst>
              <a:ext uri="{FF2B5EF4-FFF2-40B4-BE49-F238E27FC236}">
                <a16:creationId xmlns:a16="http://schemas.microsoft.com/office/drawing/2014/main" id="{4ECE3AD0-60C3-4B06-ACAA-7BBC184E0097}"/>
              </a:ext>
            </a:extLst>
          </p:cNvPr>
          <p:cNvSpPr>
            <a:spLocks noGrp="1"/>
          </p:cNvSpPr>
          <p:nvPr>
            <p:ph idx="1"/>
          </p:nvPr>
        </p:nvSpPr>
        <p:spPr>
          <a:xfrm>
            <a:off x="838200" y="1825625"/>
            <a:ext cx="5393361" cy="4351338"/>
          </a:xfrm>
        </p:spPr>
        <p:txBody>
          <a:bodyPr>
            <a:normAutofit/>
          </a:bodyPr>
          <a:lstStyle/>
          <a:p>
            <a:r>
              <a:rPr lang="en-GB" sz="2400"/>
              <a:t>Here’s the truth: It’s a no-blame game. There’s an art to expressing mild upset without creating bigger problems. When you let something bother you, </a:t>
            </a:r>
          </a:p>
          <a:p>
            <a:r>
              <a:rPr lang="en-GB" sz="2400"/>
              <a:t>Your partner will feel blamed. However, when something goes wrong, you must express yourself spontaneously, and from the heart.</a:t>
            </a:r>
          </a:p>
          <a:p>
            <a:r>
              <a:rPr lang="en-GB" sz="2400"/>
              <a:t> It’s crucial you set the context carefully for anything you share. Remember to use phrases that avoid blame</a:t>
            </a:r>
          </a:p>
        </p:txBody>
      </p:sp>
      <p:pic>
        <p:nvPicPr>
          <p:cNvPr id="4" name="Picture 3">
            <a:extLst>
              <a:ext uri="{FF2B5EF4-FFF2-40B4-BE49-F238E27FC236}">
                <a16:creationId xmlns:a16="http://schemas.microsoft.com/office/drawing/2014/main" id="{915704C3-C369-46F1-A196-F0819E24B0A4}"/>
              </a:ext>
            </a:extLst>
          </p:cNvPr>
          <p:cNvPicPr>
            <a:picLocks noChangeAspect="1"/>
          </p:cNvPicPr>
          <p:nvPr/>
        </p:nvPicPr>
        <p:blipFill rotWithShape="1">
          <a:blip r:embed="rId2"/>
          <a:srcRect l="8491" r="25011"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1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692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FCCCA1F-D1C5-44E2-A82F-CFB0829D7896}"/>
              </a:ext>
            </a:extLst>
          </p:cNvPr>
          <p:cNvSpPr>
            <a:spLocks noGrp="1"/>
          </p:cNvSpPr>
          <p:nvPr>
            <p:ph type="title"/>
          </p:nvPr>
        </p:nvSpPr>
        <p:spPr>
          <a:xfrm>
            <a:off x="838200" y="365125"/>
            <a:ext cx="5393361" cy="1325563"/>
          </a:xfrm>
        </p:spPr>
        <p:txBody>
          <a:bodyPr>
            <a:normAutofit/>
          </a:bodyPr>
          <a:lstStyle/>
          <a:p>
            <a:br>
              <a:rPr lang="en-GB" sz="2100"/>
            </a:br>
            <a:r>
              <a:rPr lang="en-GB" sz="2100"/>
              <a:t>4. THE DISCIPLINE OF TELLING YOURSELF THE TRUTH</a:t>
            </a:r>
            <a:br>
              <a:rPr lang="en-GB" sz="2100"/>
            </a:br>
            <a:endParaRPr lang="en-GB" sz="2100"/>
          </a:p>
        </p:txBody>
      </p:sp>
      <p:sp>
        <p:nvSpPr>
          <p:cNvPr id="3" name="Content Placeholder 2">
            <a:extLst>
              <a:ext uri="{FF2B5EF4-FFF2-40B4-BE49-F238E27FC236}">
                <a16:creationId xmlns:a16="http://schemas.microsoft.com/office/drawing/2014/main" id="{72BA3253-C8E2-4CD7-9C4A-D6E9F8A6EA59}"/>
              </a:ext>
            </a:extLst>
          </p:cNvPr>
          <p:cNvSpPr>
            <a:spLocks noGrp="1"/>
          </p:cNvSpPr>
          <p:nvPr>
            <p:ph idx="1"/>
          </p:nvPr>
        </p:nvSpPr>
        <p:spPr>
          <a:xfrm>
            <a:off x="838200" y="1825625"/>
            <a:ext cx="5393361" cy="4351338"/>
          </a:xfrm>
        </p:spPr>
        <p:txBody>
          <a:bodyPr>
            <a:normAutofit/>
          </a:bodyPr>
          <a:lstStyle/>
          <a:p>
            <a:r>
              <a:rPr lang="en-GB" sz="2600"/>
              <a:t>Commit to moment-to-moment awareness of the impact of your state. If the basis of trust is confidence in your partner, then you must begin with confidence in yourself. Without it, you cannot induce lasting trust in others. </a:t>
            </a:r>
          </a:p>
          <a:p>
            <a:r>
              <a:rPr lang="en-GB" sz="2600"/>
              <a:t>When you can be yourself, others will perceive that and build trust in you. Hold true to the generosity of your highest intentions.</a:t>
            </a:r>
          </a:p>
          <a:p>
            <a:endParaRPr lang="en-GB" sz="2600"/>
          </a:p>
        </p:txBody>
      </p:sp>
      <p:pic>
        <p:nvPicPr>
          <p:cNvPr id="4" name="Picture 3">
            <a:extLst>
              <a:ext uri="{FF2B5EF4-FFF2-40B4-BE49-F238E27FC236}">
                <a16:creationId xmlns:a16="http://schemas.microsoft.com/office/drawing/2014/main" id="{82B11EFD-30B5-4284-8974-D96FD8B8EF9E}"/>
              </a:ext>
            </a:extLst>
          </p:cNvPr>
          <p:cNvPicPr>
            <a:picLocks noChangeAspect="1"/>
          </p:cNvPicPr>
          <p:nvPr/>
        </p:nvPicPr>
        <p:blipFill rotWithShape="1">
          <a:blip r:embed="rId2"/>
          <a:srcRect l="19931" r="20070"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1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37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A1F0FCC-5567-4C60-AD4A-59BD08B11D3E}"/>
              </a:ext>
            </a:extLst>
          </p:cNvPr>
          <p:cNvSpPr>
            <a:spLocks noGrp="1"/>
          </p:cNvSpPr>
          <p:nvPr>
            <p:ph type="title"/>
          </p:nvPr>
        </p:nvSpPr>
        <p:spPr>
          <a:xfrm>
            <a:off x="838200" y="365125"/>
            <a:ext cx="10515599" cy="1325563"/>
          </a:xfrm>
        </p:spPr>
        <p:txBody>
          <a:bodyPr>
            <a:normAutofit/>
          </a:bodyPr>
          <a:lstStyle/>
          <a:p>
            <a:r>
              <a:rPr lang="en-GB"/>
              <a:t>5. THE DISCIPLINE OF GIVING FREEDOM</a:t>
            </a:r>
            <a:br>
              <a:rPr lang="en-GB"/>
            </a:br>
            <a:endParaRPr lang="en-GB"/>
          </a:p>
        </p:txBody>
      </p:sp>
      <p:sp>
        <p:nvSpPr>
          <p:cNvPr id="3" name="Content Placeholder 2">
            <a:extLst>
              <a:ext uri="{FF2B5EF4-FFF2-40B4-BE49-F238E27FC236}">
                <a16:creationId xmlns:a16="http://schemas.microsoft.com/office/drawing/2014/main" id="{5A475D98-52FC-42B1-90D7-07A51971B9DA}"/>
              </a:ext>
            </a:extLst>
          </p:cNvPr>
          <p:cNvSpPr>
            <a:spLocks noGrp="1"/>
          </p:cNvSpPr>
          <p:nvPr>
            <p:ph idx="1"/>
          </p:nvPr>
        </p:nvSpPr>
        <p:spPr>
          <a:xfrm>
            <a:off x="838200" y="1825625"/>
            <a:ext cx="5393361" cy="4351338"/>
          </a:xfrm>
        </p:spPr>
        <p:txBody>
          <a:bodyPr>
            <a:normAutofit/>
          </a:bodyPr>
          <a:lstStyle/>
          <a:p>
            <a:endParaRPr lang="en-GB" sz="2200"/>
          </a:p>
          <a:p>
            <a:r>
              <a:rPr lang="en-GB" sz="2200"/>
              <a:t>The power of forgiving, forgetting and flooding. Why drag along the baggage of past mistakes? Whenever we have painful experiences, we can learn from them or use them to punish ourselves or others. People often blame their partners for past misdeeds. </a:t>
            </a:r>
          </a:p>
          <a:p>
            <a:r>
              <a:rPr lang="en-GB" sz="2200"/>
              <a:t>If you want passion, set your partner free. See their mistake from their perspective. Consciously harness the good in life to bring greater pleasure and intimacy.</a:t>
            </a:r>
          </a:p>
        </p:txBody>
      </p:sp>
      <p:pic>
        <p:nvPicPr>
          <p:cNvPr id="5" name="Picture 4">
            <a:extLst>
              <a:ext uri="{FF2B5EF4-FFF2-40B4-BE49-F238E27FC236}">
                <a16:creationId xmlns:a16="http://schemas.microsoft.com/office/drawing/2014/main" id="{A1F67E7A-8B85-4A01-8E70-777D9D0DC95D}"/>
              </a:ext>
            </a:extLst>
          </p:cNvPr>
          <p:cNvPicPr>
            <a:picLocks noChangeAspect="1"/>
          </p:cNvPicPr>
          <p:nvPr/>
        </p:nvPicPr>
        <p:blipFill rotWithShape="1">
          <a:blip r:embed="rId2"/>
          <a:srcRect t="20000" r="2" b="2"/>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1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4821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otalTime>0</TotalTime>
  <Words>659</Words>
  <Application>Microsoft Office PowerPoint</Application>
  <PresentationFormat>Widescreen</PresentationFormat>
  <Paragraphs>43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Skill 1: Heartfelt Understanding</vt:lpstr>
      <vt:lpstr>Heartfelt Understanding</vt:lpstr>
      <vt:lpstr>Small Exercise </vt:lpstr>
      <vt:lpstr>Heartfelt Understanding Involves A Few Disciplines:</vt:lpstr>
      <vt:lpstr>1. THE DISCIPLINE OF UNCONDITIONAL LOVE &amp; COMPASSION</vt:lpstr>
      <vt:lpstr>2. THE DISCIPLINE OF ABSOLUTE COURAGE &amp; VULNERABILITY</vt:lpstr>
      <vt:lpstr>3. THE DISCIPLINE OF KNOWING THE TRUTH </vt:lpstr>
      <vt:lpstr> 4. THE DISCIPLINE OF TELLING YOURSELF THE TRUTH </vt:lpstr>
      <vt:lpstr>5. THE DISCIPLINE OF GIVING FREEDOM </vt:lpstr>
      <vt:lpstr>Exercise for you </vt:lpstr>
      <vt:lpstr>Exercise </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 1: Heartfelt Understanding</dc:title>
  <dc:creator>prriya kaur</dc:creator>
  <cp:lastModifiedBy>prriya kaur</cp:lastModifiedBy>
  <cp:revision>1</cp:revision>
  <dcterms:created xsi:type="dcterms:W3CDTF">2020-08-14T21:05:37Z</dcterms:created>
  <dcterms:modified xsi:type="dcterms:W3CDTF">2020-08-14T21:05:41Z</dcterms:modified>
</cp:coreProperties>
</file>